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999" r:id="rId2"/>
    <p:sldId id="975" r:id="rId3"/>
    <p:sldId id="1001" r:id="rId4"/>
    <p:sldId id="1002" r:id="rId5"/>
    <p:sldId id="1005" r:id="rId6"/>
    <p:sldId id="1015" r:id="rId7"/>
    <p:sldId id="1028" r:id="rId8"/>
    <p:sldId id="1007" r:id="rId9"/>
    <p:sldId id="1018" r:id="rId10"/>
    <p:sldId id="1019" r:id="rId11"/>
    <p:sldId id="1022" r:id="rId12"/>
    <p:sldId id="1008" r:id="rId13"/>
    <p:sldId id="1030" r:id="rId14"/>
    <p:sldId id="1031" r:id="rId15"/>
    <p:sldId id="1025" r:id="rId16"/>
    <p:sldId id="1027" r:id="rId17"/>
    <p:sldId id="103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DBD6DB-05AE-158F-C370-72C8B52680BC}" name="Keethana" initials="K" userId="S::btcm37@icsrpis.iitm.ac.in::2ae3d53e-8813-4baa-ad92-3b43a16fb6e7" providerId="AD"/>
  <p188:author id="{E6609FED-BDA5-F39E-12A8-9E873F585AB1}" name="Keerthana K" initials="KK" userId="398bf8d6173d5b3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FFCC"/>
    <a:srgbClr val="FFCC00"/>
    <a:srgbClr val="7A8167"/>
    <a:srgbClr val="800000"/>
    <a:srgbClr val="5C0000"/>
    <a:srgbClr val="5A250A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3" autoAdjust="0"/>
    <p:restoredTop sz="93725" autoAdjust="0"/>
  </p:normalViewPr>
  <p:slideViewPr>
    <p:cSldViewPr snapToGrid="0">
      <p:cViewPr varScale="1">
        <p:scale>
          <a:sx n="109" d="100"/>
          <a:sy n="109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AEC6F-2486-4C0B-8329-76BCD9C726CB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17FC5-755D-4D20-AE3E-A5567B7395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20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34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121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396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46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69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397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678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324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43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64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02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929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614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85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62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314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the cost of AR-glass textiles is about five to six times that of conventional E-glass textiles due to the incorporation of zirconia and the higher energy requirements during manufacturing.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17FC5-755D-4D20-AE3E-A5567B73954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4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81F6-99D0-3536-44C1-6C77969C5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8705D-71DC-9B64-6853-BEDEC5CC0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6E9EB-4B68-D8D8-2462-2F203D0F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CD30-D89C-4CB1-9F59-84B593505272}" type="datetime1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F4273-51AD-BF36-D40E-D31A4AC3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AD5B9-1EBB-0413-C364-AB7F5D84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80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68A5-E7B1-C26F-7614-7D03F0F5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6C133-8B6B-8BA2-1947-9727B2940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A8C1A-8447-0505-6D2D-0ACC268D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5410C-067C-4B0C-8CAF-075E7001F7C7}" type="datetime1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FE2F3-FBE2-3517-0B55-54F1F4EC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A72D2-B4A0-AFE7-4C2C-86E90297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666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5C186-A4B1-E846-315C-807B47102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6DBE9-815B-F7E6-1924-A6C2BB9B3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BFA13-9EB1-554D-6F98-9BD7300DA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FE6C-970C-4D49-95DA-FEAD47E4FC8F}" type="datetime1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05FBB-2856-2B9F-48D0-1F25506D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7033-1B23-11EF-C5F1-63C6AD23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01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222A-305E-41E6-B131-4AB57CEA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3F36-C4D2-88EB-5A49-9C54B790E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5D8AB-EB84-4BCB-9C8D-A1484A76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65C0A-5CF6-491C-81B3-D3B97FD1D990}" type="datetime1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C98D7-BD91-82AB-E36D-6FB7EC17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5F2EDA-4DFF-2BB8-EA10-542A287DCB53}"/>
              </a:ext>
            </a:extLst>
          </p:cNvPr>
          <p:cNvSpPr/>
          <p:nvPr userDrawn="1"/>
        </p:nvSpPr>
        <p:spPr>
          <a:xfrm>
            <a:off x="0" y="0"/>
            <a:ext cx="12192000" cy="4895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E3CFD-5E4E-E1F9-D8EE-BE0511D3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47625"/>
            <a:ext cx="1454728" cy="365125"/>
          </a:xfrm>
        </p:spPr>
        <p:txBody>
          <a:bodyPr/>
          <a:lstStyle>
            <a:lvl1pPr>
              <a:defRPr sz="1800"/>
            </a:lvl1pPr>
          </a:lstStyle>
          <a:p>
            <a:fld id="{56B94F3A-921D-49C9-9842-AA98FF0A7CE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59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2B64-C67B-182A-066E-C747F4441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BFB5F-DE1B-5E88-70D9-78B1E4B8D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322CE-D939-AF0A-3FCB-F8CAF071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4127-A55C-4CA1-B48A-F719E966E567}" type="datetime1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06426-097E-BFBC-6DF1-1ADA25F76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D8DA0-3367-8E13-45C0-7FD73FBE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BF9E-EBCF-C7F2-31D6-98462F55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C882F-B86D-22F3-1227-995C6F383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1CD95-57D8-9DA2-EA3B-692CD978A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1EACA-CC4D-9D12-5FFD-F4B053F7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5F82-6FFE-4806-A842-0A2A611CA40D}" type="datetime1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51400-FB7B-3EFA-C13E-FBB7481B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9D849-3886-DF94-E6E3-53FBEC18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21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1D53-740A-4F52-5126-87A6EBDE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F99BE-07D6-739C-4DD8-280E175B6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C72E9-BC3E-D858-B521-A58912A11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02931-C685-7D44-9FAC-79EA89A97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CF4DF-42B7-B357-8BE0-BBA26949B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C9B4D-99E4-425B-1425-CF3DF0AC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CC651-50EE-4588-BE84-CFCDFA44D8FA}" type="datetime1">
              <a:rPr lang="en-IN" smtClean="0"/>
              <a:t>10-10-2024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0B7B8-B9EA-2D93-FFE5-95897285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A855B-F182-EA07-F68F-F0F617C3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29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22A9-BCFE-0925-49DD-90BC0C70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6AC15A-87C1-56D5-19C2-613A59AD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25B97-B00A-4140-B845-66BAAE2251B2}" type="datetime1">
              <a:rPr lang="en-IN" smtClean="0"/>
              <a:t>10-10-2024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89602-02C5-EA8C-FA62-C0C0B6C9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0FE46-08F9-6A69-319F-584EC219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04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A20C5-E991-8B5A-8C9D-11847579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7D04B-E5F8-4FF1-97FA-8200CEF61A6C}" type="datetime1">
              <a:rPr lang="en-IN" smtClean="0"/>
              <a:t>10-10-2024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67037-28D7-91FC-079D-4A6DB2E3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67CC8-7A69-F71D-EF50-F5D3C176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87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114E-2E70-CD55-2C64-E2EE86B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B5DB-A697-FAD2-547B-06F9A6A9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D426-77E6-1970-E252-28030FDCF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0A0D0-BE90-C647-9D3B-C9B64B88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37E67-772C-4414-8BBA-1718626D1803}" type="datetime1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34574-282A-3C3A-3F64-A860D7B0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84F94-1356-183B-AEDA-4AA9D187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93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528B-FFFC-E85F-407C-C8C2EA04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48F90-E0B9-2ABF-5EBF-1874C64BE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87224-C89B-AA46-84CB-08CACD099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F06AE-D12E-77C8-BE22-471F3C402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66708-4261-4A06-87CB-5A2039B0139A}" type="datetime1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ABD6B-E57E-AE16-7FD1-A7B2ABD6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E9B2A-97D3-5344-DDAE-994D3A91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42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9B2BD-CA24-7844-914B-E8D46007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67C6-EAEC-1D4F-F3E7-DE018113B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97B46-A94C-D0A7-CD71-9192DD2D7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E46158-E082-40B8-8D08-5B34190F9282}" type="datetime1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36BD9-AF06-A18A-D83B-1C9CADB5E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19C99-A24B-3BDB-65BA-FFE62D60D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B94F3A-921D-49C9-9842-AA98FF0A7C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36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9.jpeg"/><Relationship Id="rId7" Type="http://schemas.openxmlformats.org/officeDocument/2006/relationships/image" Target="../media/image28.jp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0.png"/><Relationship Id="rId10" Type="http://schemas.openxmlformats.org/officeDocument/2006/relationships/image" Target="../media/image33.jpeg"/><Relationship Id="rId4" Type="http://schemas.openxmlformats.org/officeDocument/2006/relationships/image" Target="../media/image10.jpe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80.png"/><Relationship Id="rId7" Type="http://schemas.openxmlformats.org/officeDocument/2006/relationships/image" Target="../media/image16.jpe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410.png"/><Relationship Id="rId5" Type="http://schemas.microsoft.com/office/2007/relationships/hdphoto" Target="../media/hdphoto3.wdp"/><Relationship Id="rId10" Type="http://schemas.openxmlformats.org/officeDocument/2006/relationships/image" Target="../media/image12.jpeg"/><Relationship Id="rId4" Type="http://schemas.openxmlformats.org/officeDocument/2006/relationships/image" Target="../media/image35.png"/><Relationship Id="rId9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0" Type="http://schemas.openxmlformats.org/officeDocument/2006/relationships/image" Target="../media/image40.JPG"/><Relationship Id="rId9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1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40.png"/><Relationship Id="rId9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0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2.wdp"/><Relationship Id="rId5" Type="http://schemas.openxmlformats.org/officeDocument/2006/relationships/image" Target="../media/image260.png"/><Relationship Id="rId10" Type="http://schemas.openxmlformats.org/officeDocument/2006/relationships/image" Target="../media/image20.png"/><Relationship Id="rId4" Type="http://schemas.openxmlformats.org/officeDocument/2006/relationships/image" Target="../media/image290.png"/><Relationship Id="rId9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7E7B39-67EB-C5B1-C5B2-B5E7222BAFC7}"/>
              </a:ext>
            </a:extLst>
          </p:cNvPr>
          <p:cNvSpPr txBox="1">
            <a:spLocks/>
          </p:cNvSpPr>
          <p:nvPr/>
        </p:nvSpPr>
        <p:spPr>
          <a:xfrm>
            <a:off x="637987" y="594376"/>
            <a:ext cx="10753344" cy="186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Numerical Simulation of </a:t>
            </a:r>
            <a:br>
              <a:rPr lang="en-GB" sz="3600" b="1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</a:b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 Splitting and Spalling Fracture in</a:t>
            </a:r>
            <a:br>
              <a:rPr lang="en-GB" sz="3600" b="1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</a:b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 Steel Fibre Reinforced Structural Elements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5AACD5F-3AFC-258F-5117-096B569242F2}"/>
              </a:ext>
            </a:extLst>
          </p:cNvPr>
          <p:cNvSpPr txBox="1">
            <a:spLocks/>
          </p:cNvSpPr>
          <p:nvPr/>
        </p:nvSpPr>
        <p:spPr>
          <a:xfrm>
            <a:off x="5089631" y="2973842"/>
            <a:ext cx="6214749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200" b="1" dirty="0" err="1">
                <a:solidFill>
                  <a:schemeClr val="accent1">
                    <a:lumMod val="75000"/>
                  </a:schemeClr>
                </a:solidFill>
              </a:rPr>
              <a:t>Dr.</a:t>
            </a:r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 Keerthana </a:t>
            </a:r>
            <a:r>
              <a:rPr lang="en-IN" sz="2200" b="1" dirty="0" err="1">
                <a:solidFill>
                  <a:schemeClr val="accent1">
                    <a:lumMod val="75000"/>
                  </a:schemeClr>
                </a:solidFill>
              </a:rPr>
              <a:t>Kirupakaran</a:t>
            </a:r>
            <a:r>
              <a:rPr lang="en-IN" sz="2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IN" sz="2200" i="1" dirty="0">
                <a:solidFill>
                  <a:schemeClr val="accent1">
                    <a:lumMod val="75000"/>
                  </a:schemeClr>
                </a:solidFill>
              </a:rPr>
              <a:t>Assistant Professor</a:t>
            </a:r>
          </a:p>
          <a:p>
            <a:pPr marL="0" indent="0">
              <a:buNone/>
            </a:pPr>
            <a:r>
              <a:rPr lang="en-IN" sz="2200" b="1" dirty="0"/>
              <a:t>Mr. Manas </a:t>
            </a:r>
            <a:r>
              <a:rPr lang="en-IN" sz="2200" b="1" dirty="0" err="1"/>
              <a:t>Bhadury</a:t>
            </a:r>
            <a:r>
              <a:rPr lang="en-IN" sz="2200" dirty="0"/>
              <a:t>, </a:t>
            </a:r>
            <a:r>
              <a:rPr lang="en-IN" sz="2200" i="1" dirty="0"/>
              <a:t>M.S. student</a:t>
            </a:r>
          </a:p>
          <a:p>
            <a:endParaRPr lang="en-IN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5C125-04F0-C0D1-D2DC-2CBE0A8A4B11}"/>
              </a:ext>
            </a:extLst>
          </p:cNvPr>
          <p:cNvSpPr txBox="1"/>
          <p:nvPr/>
        </p:nvSpPr>
        <p:spPr>
          <a:xfrm>
            <a:off x="5089631" y="5719761"/>
            <a:ext cx="6096000" cy="7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30"/>
              </a:spcAft>
            </a:pPr>
            <a:r>
              <a:rPr lang="en-IN" sz="2200" b="1" dirty="0"/>
              <a:t>Mr. Filippo </a:t>
            </a:r>
            <a:r>
              <a:rPr lang="en-IN" sz="2200" b="1" dirty="0" err="1"/>
              <a:t>Medeghini</a:t>
            </a:r>
            <a:r>
              <a:rPr lang="en-IN" sz="2200" dirty="0"/>
              <a:t>, </a:t>
            </a:r>
            <a:r>
              <a:rPr lang="en-IN" sz="2200" i="1"/>
              <a:t>PhD student</a:t>
            </a:r>
            <a:endParaRPr lang="en-IN" sz="2200" i="1" dirty="0"/>
          </a:p>
          <a:p>
            <a:pPr algn="l">
              <a:spcAft>
                <a:spcPts val="130"/>
              </a:spcAft>
            </a:pPr>
            <a:r>
              <a:rPr lang="en-IN" sz="2200" b="1" dirty="0" err="1"/>
              <a:t>Dr.</a:t>
            </a:r>
            <a:r>
              <a:rPr lang="en-IN" sz="2200" b="1" dirty="0"/>
              <a:t> Peter Mark</a:t>
            </a:r>
            <a:r>
              <a:rPr lang="en-IN" sz="2200" dirty="0"/>
              <a:t>, </a:t>
            </a:r>
            <a:r>
              <a:rPr lang="en-IN" sz="2200" i="1" dirty="0"/>
              <a:t>Full</a:t>
            </a:r>
            <a:r>
              <a:rPr lang="en-IN" sz="2200" dirty="0"/>
              <a:t> </a:t>
            </a:r>
            <a:r>
              <a:rPr lang="en-IN" sz="2200" i="1" dirty="0"/>
              <a:t>Professor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8F6E6-9DCC-BD04-5718-E751C9C445CA}"/>
              </a:ext>
            </a:extLst>
          </p:cNvPr>
          <p:cNvSpPr txBox="1"/>
          <p:nvPr/>
        </p:nvSpPr>
        <p:spPr>
          <a:xfrm>
            <a:off x="5089631" y="4147390"/>
            <a:ext cx="5417556" cy="113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30"/>
              </a:spcAft>
            </a:pPr>
            <a:r>
              <a:rPr lang="en-IN" sz="2200" b="1" dirty="0" err="1"/>
              <a:t>Dr.</a:t>
            </a:r>
            <a:r>
              <a:rPr lang="en-IN" sz="2200" b="1" dirty="0"/>
              <a:t> Giuseppe </a:t>
            </a:r>
            <a:r>
              <a:rPr lang="en-IN" sz="2200" b="1" dirty="0" err="1"/>
              <a:t>Tiberti</a:t>
            </a:r>
            <a:r>
              <a:rPr lang="en-IN" sz="2200" dirty="0"/>
              <a:t>, </a:t>
            </a:r>
            <a:r>
              <a:rPr lang="en-IN" sz="2200" i="1" dirty="0"/>
              <a:t>Associate Professor                          </a:t>
            </a:r>
          </a:p>
          <a:p>
            <a:pPr algn="l">
              <a:spcAft>
                <a:spcPts val="130"/>
              </a:spcAft>
            </a:pPr>
            <a:r>
              <a:rPr lang="en-IN" sz="2200" b="1" dirty="0" err="1"/>
              <a:t>Dr.</a:t>
            </a:r>
            <a:r>
              <a:rPr lang="en-IN" sz="2200" b="1" dirty="0"/>
              <a:t> Ivan </a:t>
            </a:r>
            <a:r>
              <a:rPr lang="en-IN" sz="2200" b="1" dirty="0" err="1"/>
              <a:t>Trabucchi</a:t>
            </a:r>
            <a:r>
              <a:rPr lang="en-IN" sz="2200" dirty="0"/>
              <a:t>, </a:t>
            </a:r>
            <a:r>
              <a:rPr lang="en-IN" sz="2200" i="1" dirty="0"/>
              <a:t>Post-doctorate</a:t>
            </a:r>
          </a:p>
          <a:p>
            <a:pPr algn="l">
              <a:spcAft>
                <a:spcPts val="130"/>
              </a:spcAft>
            </a:pPr>
            <a:r>
              <a:rPr lang="en-IN" sz="2200" b="1" dirty="0" err="1"/>
              <a:t>Dr.</a:t>
            </a:r>
            <a:r>
              <a:rPr lang="en-IN" sz="2200" b="1" dirty="0"/>
              <a:t> Giovanni </a:t>
            </a:r>
            <a:r>
              <a:rPr lang="en-IN" sz="2200" b="1" dirty="0" err="1"/>
              <a:t>Plizzari</a:t>
            </a:r>
            <a:r>
              <a:rPr lang="en-IN" sz="2200" dirty="0"/>
              <a:t>,</a:t>
            </a:r>
            <a:r>
              <a:rPr lang="en-IN" sz="2200" i="1" dirty="0"/>
              <a:t> Full Professor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20883-07E0-0ABC-77C8-AF8F5708CCCB}"/>
              </a:ext>
            </a:extLst>
          </p:cNvPr>
          <p:cNvGrpSpPr/>
          <p:nvPr/>
        </p:nvGrpSpPr>
        <p:grpSpPr>
          <a:xfrm>
            <a:off x="1804317" y="2831630"/>
            <a:ext cx="3285314" cy="1201559"/>
            <a:chOff x="846167" y="2791502"/>
            <a:chExt cx="3285314" cy="12015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6D0E71-9B91-1911-D661-4BC450CE9803}"/>
                </a:ext>
              </a:extLst>
            </p:cNvPr>
            <p:cNvGrpSpPr/>
            <p:nvPr/>
          </p:nvGrpSpPr>
          <p:grpSpPr>
            <a:xfrm>
              <a:off x="846167" y="2791502"/>
              <a:ext cx="3285314" cy="1201559"/>
              <a:chOff x="1243136" y="3243718"/>
              <a:chExt cx="3285314" cy="1201559"/>
            </a:xfrm>
          </p:grpSpPr>
          <p:pic>
            <p:nvPicPr>
              <p:cNvPr id="12" name="Picture 2" descr="Department of Medical Sciences &amp; Technology, Indian ...">
                <a:extLst>
                  <a:ext uri="{FF2B5EF4-FFF2-40B4-BE49-F238E27FC236}">
                    <a16:creationId xmlns:a16="http://schemas.microsoft.com/office/drawing/2014/main" id="{52BFDA5A-F760-A692-0A27-8A2DE49D59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4221"/>
              <a:stretch/>
            </p:blipFill>
            <p:spPr bwMode="auto">
              <a:xfrm>
                <a:off x="1243136" y="3243718"/>
                <a:ext cx="1210133" cy="1201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D5E3F5-4586-F265-AEA6-21CC835E2C80}"/>
                  </a:ext>
                </a:extLst>
              </p:cNvPr>
              <p:cNvSpPr txBox="1"/>
              <p:nvPr/>
            </p:nvSpPr>
            <p:spPr>
              <a:xfrm>
                <a:off x="2453269" y="3429000"/>
                <a:ext cx="20751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solidFill>
                      <a:srgbClr val="8A0000"/>
                    </a:solidFill>
                    <a:latin typeface="Amasis MT Pro Medium" panose="02040604050005020304" pitchFamily="18" charset="0"/>
                  </a:rPr>
                  <a:t>IIT</a:t>
                </a:r>
              </a:p>
              <a:p>
                <a:r>
                  <a:rPr lang="en-IN" sz="2400" dirty="0">
                    <a:solidFill>
                      <a:srgbClr val="8A0000"/>
                    </a:solidFill>
                    <a:latin typeface="Amasis MT Pro Medium" panose="02040604050005020304" pitchFamily="18" charset="0"/>
                  </a:rPr>
                  <a:t>MADRAS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90AB9C-1217-8C58-6A8C-07D2E33B6774}"/>
                </a:ext>
              </a:extLst>
            </p:cNvPr>
            <p:cNvSpPr/>
            <p:nvPr/>
          </p:nvSpPr>
          <p:spPr>
            <a:xfrm>
              <a:off x="3914360" y="2831967"/>
              <a:ext cx="45719" cy="92818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1656CF-61C3-5B4B-0787-2DD702BC7117}"/>
              </a:ext>
            </a:extLst>
          </p:cNvPr>
          <p:cNvGrpSpPr/>
          <p:nvPr/>
        </p:nvGrpSpPr>
        <p:grpSpPr>
          <a:xfrm>
            <a:off x="1688081" y="3697649"/>
            <a:ext cx="3220721" cy="2265582"/>
            <a:chOff x="722184" y="3586616"/>
            <a:chExt cx="3220721" cy="2265582"/>
          </a:xfrm>
        </p:grpSpPr>
        <p:pic>
          <p:nvPicPr>
            <p:cNvPr id="15" name="Picture 4" descr="logo-Unibs - Fondazione della Comunità Bresciana">
              <a:extLst>
                <a:ext uri="{FF2B5EF4-FFF2-40B4-BE49-F238E27FC236}">
                  <a16:creationId xmlns:a16="http://schemas.microsoft.com/office/drawing/2014/main" id="{102C6687-274C-D02D-B967-BA5153151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84" y="3586616"/>
              <a:ext cx="3020775" cy="226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F0F53F-243D-26BF-A946-0C674E3BA179}"/>
                </a:ext>
              </a:extLst>
            </p:cNvPr>
            <p:cNvSpPr/>
            <p:nvPr/>
          </p:nvSpPr>
          <p:spPr>
            <a:xfrm>
              <a:off x="3897186" y="4139088"/>
              <a:ext cx="45719" cy="92818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C7E48D-D224-DFF2-015E-BE4E5849F081}"/>
              </a:ext>
            </a:extLst>
          </p:cNvPr>
          <p:cNvGrpSpPr/>
          <p:nvPr/>
        </p:nvGrpSpPr>
        <p:grpSpPr>
          <a:xfrm>
            <a:off x="1827177" y="5521539"/>
            <a:ext cx="3091052" cy="928182"/>
            <a:chOff x="846167" y="5463718"/>
            <a:chExt cx="3091052" cy="928182"/>
          </a:xfrm>
        </p:grpSpPr>
        <p:pic>
          <p:nvPicPr>
            <p:cNvPr id="18" name="Picture 6" descr="RUB-Logo">
              <a:extLst>
                <a:ext uri="{FF2B5EF4-FFF2-40B4-BE49-F238E27FC236}">
                  <a16:creationId xmlns:a16="http://schemas.microsoft.com/office/drawing/2014/main" id="{D7B7ED79-DA07-1E9A-5296-FE6078176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32" b="31042"/>
            <a:stretch/>
          </p:blipFill>
          <p:spPr bwMode="auto">
            <a:xfrm>
              <a:off x="846167" y="5592689"/>
              <a:ext cx="2896792" cy="79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431C6B-2B31-9300-8456-22C01E327D12}"/>
                </a:ext>
              </a:extLst>
            </p:cNvPr>
            <p:cNvSpPr/>
            <p:nvPr/>
          </p:nvSpPr>
          <p:spPr>
            <a:xfrm>
              <a:off x="3891500" y="5463718"/>
              <a:ext cx="45719" cy="92818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86D9B-8C8D-42D3-628D-95A71C6E017B}"/>
              </a:ext>
            </a:extLst>
          </p:cNvPr>
          <p:cNvSpPr/>
          <p:nvPr/>
        </p:nvSpPr>
        <p:spPr>
          <a:xfrm>
            <a:off x="1638115" y="2385605"/>
            <a:ext cx="9182441" cy="79930"/>
          </a:xfrm>
          <a:prstGeom prst="rect">
            <a:avLst/>
          </a:prstGeom>
          <a:solidFill>
            <a:srgbClr val="9E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D0B90E-FD18-73A6-340C-A6FAADC1C306}"/>
              </a:ext>
            </a:extLst>
          </p:cNvPr>
          <p:cNvSpPr/>
          <p:nvPr/>
        </p:nvSpPr>
        <p:spPr>
          <a:xfrm>
            <a:off x="0" y="-11299"/>
            <a:ext cx="12192000" cy="4555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b="1" i="1" cap="all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BEFIB 2024  </a:t>
            </a:r>
            <a:r>
              <a:rPr lang="en-US" b="0" i="1" dirty="0">
                <a:solidFill>
                  <a:schemeClr val="bg1"/>
                </a:solidFill>
                <a:effectLst/>
                <a:latin typeface="inherit"/>
              </a:rPr>
              <a:t>XI International Symposium on Fiber Reinforced Concrete September 15-18, 2024</a:t>
            </a:r>
          </a:p>
        </p:txBody>
      </p:sp>
    </p:spTree>
    <p:extLst>
      <p:ext uri="{BB962C8B-B14F-4D97-AF65-F5344CB8AC3E}">
        <p14:creationId xmlns:p14="http://schemas.microsoft.com/office/powerpoint/2010/main" val="238513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10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8B9C0D-4B7A-ED28-C0B7-18A43028F99C}"/>
              </a:ext>
            </a:extLst>
          </p:cNvPr>
          <p:cNvGrpSpPr/>
          <p:nvPr/>
        </p:nvGrpSpPr>
        <p:grpSpPr>
          <a:xfrm>
            <a:off x="40849" y="1430167"/>
            <a:ext cx="3775487" cy="2746053"/>
            <a:chOff x="966144" y="1480683"/>
            <a:chExt cx="5446183" cy="432843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000C270-AD81-EE39-7EB4-F47BD0D76E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1"/>
            <a:stretch/>
          </p:blipFill>
          <p:spPr bwMode="auto">
            <a:xfrm>
              <a:off x="1054571" y="1480683"/>
              <a:ext cx="5357756" cy="432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FBD6101-DBCB-5344-561E-0E469E7E7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48533" r="11893" b="38206"/>
            <a:stretch/>
          </p:blipFill>
          <p:spPr bwMode="auto">
            <a:xfrm>
              <a:off x="1143000" y="2247900"/>
              <a:ext cx="4534205" cy="71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0A04A7C-CF9A-758F-B3ED-AC7F054D63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51612" r="11893" b="38206"/>
            <a:stretch/>
          </p:blipFill>
          <p:spPr bwMode="auto">
            <a:xfrm>
              <a:off x="1142999" y="4432300"/>
              <a:ext cx="4534205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FA900D3-3885-A7F2-1727-F22C07693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51612" r="11893" b="38206"/>
            <a:stretch/>
          </p:blipFill>
          <p:spPr bwMode="auto">
            <a:xfrm>
              <a:off x="1142999" y="3898901"/>
              <a:ext cx="4534205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2EB2D9-4D6F-32F3-5807-0A1E090C58EC}"/>
                </a:ext>
              </a:extLst>
            </p:cNvPr>
            <p:cNvSpPr/>
            <p:nvPr/>
          </p:nvSpPr>
          <p:spPr>
            <a:xfrm>
              <a:off x="966144" y="1983445"/>
              <a:ext cx="88427" cy="3443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062C2A-F7DD-8A77-14EB-215AD2480A37}"/>
                  </a:ext>
                </a:extLst>
              </p:cNvPr>
              <p:cNvSpPr txBox="1"/>
              <p:nvPr/>
            </p:nvSpPr>
            <p:spPr>
              <a:xfrm>
                <a:off x="220895" y="871267"/>
                <a:ext cx="301805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highlight>
                      <a:srgbClr val="FFFFCC"/>
                    </a:highlight>
                  </a:rPr>
                  <a:t>CASE 1: SFRC = 40 </a:t>
                </a:r>
                <a14:m>
                  <m:oMath xmlns:m="http://schemas.openxmlformats.org/officeDocument/2006/math"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𝒌𝒈</m:t>
                    </m:r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N" b="1" dirty="0">
                  <a:highlight>
                    <a:srgbClr val="FFFFCC"/>
                  </a:highlight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062C2A-F7DD-8A77-14EB-215AD2480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95" y="871267"/>
                <a:ext cx="3018058" cy="375552"/>
              </a:xfrm>
              <a:prstGeom prst="rect">
                <a:avLst/>
              </a:prstGeom>
              <a:blipFill>
                <a:blip r:embed="rId5"/>
                <a:stretch>
                  <a:fillRect l="-1616" t="-6452" b="-25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8AD52C-1E3E-18D3-F2E4-CE45220D1DD5}"/>
                  </a:ext>
                </a:extLst>
              </p:cNvPr>
              <p:cNvSpPr txBox="1"/>
              <p:nvPr/>
            </p:nvSpPr>
            <p:spPr>
              <a:xfrm>
                <a:off x="7075141" y="4967379"/>
                <a:ext cx="4680209" cy="171296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b="1" dirty="0"/>
                  <a:t>Element type: </a:t>
                </a:r>
                <a:r>
                  <a:rPr lang="en-IN" dirty="0"/>
                  <a:t>CQ16M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b="1" dirty="0"/>
                  <a:t>Mesh size</a:t>
                </a:r>
                <a:r>
                  <a:rPr lang="en-IN" dirty="0"/>
                  <a:t>: Decided based on elastic analysis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b="1" dirty="0">
                    <a:solidFill>
                      <a:schemeClr val="accent1">
                        <a:lumMod val="75000"/>
                      </a:schemeClr>
                    </a:solidFill>
                  </a:rPr>
                  <a:t>For first 20 mm from top :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𝐦𝐦</m:t>
                    </m:r>
                  </m:oMath>
                </a14:m>
                <a:endParaRPr lang="en-IN" b="1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N" b="1" dirty="0">
                    <a:solidFill>
                      <a:schemeClr val="accent1">
                        <a:lumMod val="75000"/>
                      </a:schemeClr>
                    </a:solidFill>
                  </a:rPr>
                  <a:t>For rest 580 mm                   :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𝐦𝐦</m:t>
                    </m:r>
                  </m:oMath>
                </a14:m>
                <a:endParaRPr lang="en-IN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8AD52C-1E3E-18D3-F2E4-CE45220D1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1" y="4967379"/>
                <a:ext cx="4680209" cy="1712969"/>
              </a:xfrm>
              <a:prstGeom prst="rect">
                <a:avLst/>
              </a:prstGeom>
              <a:blipFill>
                <a:blip r:embed="rId6"/>
                <a:stretch>
                  <a:fillRect l="-1173" r="-782" b="-4982"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 descr="A graph of a stress curve&#10;&#10;Description automatically generated with medium confidence">
            <a:extLst>
              <a:ext uri="{FF2B5EF4-FFF2-40B4-BE49-F238E27FC236}">
                <a16:creationId xmlns:a16="http://schemas.microsoft.com/office/drawing/2014/main" id="{94BC58D3-D3EF-67C0-D78B-3A64DC3B1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" y="4208523"/>
            <a:ext cx="3441041" cy="2603641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66C5F4BB-56B4-81F0-37BE-8F6EDA186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62"/>
          <a:stretch>
            <a:fillRect/>
          </a:stretch>
        </p:blipFill>
        <p:spPr bwMode="auto">
          <a:xfrm>
            <a:off x="3466557" y="4356382"/>
            <a:ext cx="3553874" cy="242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F2F6E6-8DE2-0DAB-4A12-B5CF00AF6084}"/>
              </a:ext>
            </a:extLst>
          </p:cNvPr>
          <p:cNvSpPr txBox="1"/>
          <p:nvPr/>
        </p:nvSpPr>
        <p:spPr>
          <a:xfrm rot="16200000">
            <a:off x="10057128" y="2545816"/>
            <a:ext cx="371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Both X and Y-translation:  restrained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0D0F13-D75A-6A2A-5464-F3C5DD31C1FB}"/>
              </a:ext>
            </a:extLst>
          </p:cNvPr>
          <p:cNvGrpSpPr/>
          <p:nvPr/>
        </p:nvGrpSpPr>
        <p:grpSpPr>
          <a:xfrm>
            <a:off x="3815927" y="3105907"/>
            <a:ext cx="2195140" cy="933890"/>
            <a:chOff x="8327008" y="3864251"/>
            <a:chExt cx="3064063" cy="12730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FEB4937-841C-060B-32CC-A54F01D9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9197"/>
            <a:stretch/>
          </p:blipFill>
          <p:spPr>
            <a:xfrm>
              <a:off x="8327951" y="3864251"/>
              <a:ext cx="3063120" cy="1173701"/>
            </a:xfrm>
            <a:prstGeom prst="rect">
              <a:avLst/>
            </a:prstGeom>
          </p:spPr>
        </p:pic>
        <p:pic>
          <p:nvPicPr>
            <p:cNvPr id="40" name="Picture 39" descr="A grid of black lines&#10;&#10;Description automatically generated with medium confidence">
              <a:extLst>
                <a:ext uri="{FF2B5EF4-FFF2-40B4-BE49-F238E27FC236}">
                  <a16:creationId xmlns:a16="http://schemas.microsoft.com/office/drawing/2014/main" id="{AC40C604-18B9-D92C-B54F-50931226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87" t="11700" r="10938" b="82643"/>
            <a:stretch/>
          </p:blipFill>
          <p:spPr>
            <a:xfrm>
              <a:off x="8327008" y="4531744"/>
              <a:ext cx="3063121" cy="60552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D9A6BD-AA69-8138-6616-68DE1D75ADEB}"/>
                  </a:ext>
                </a:extLst>
              </p:cNvPr>
              <p:cNvSpPr txBox="1"/>
              <p:nvPr/>
            </p:nvSpPr>
            <p:spPr>
              <a:xfrm>
                <a:off x="4010132" y="1187588"/>
                <a:ext cx="2004173" cy="1632435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Total load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IN" b="0" dirty="0"/>
              </a:p>
              <a:p>
                <a:r>
                  <a:rPr lang="en-IN" dirty="0"/>
                  <a:t>Total load on 16 elements </a:t>
                </a:r>
              </a:p>
              <a:p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num>
                      <m:den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150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mm</m:t>
                        </m:r>
                      </m:den>
                    </m:f>
                  </m:oMath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=6666.67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D9A6BD-AA69-8138-6616-68DE1D75A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132" y="1187588"/>
                <a:ext cx="2004173" cy="1632435"/>
              </a:xfrm>
              <a:prstGeom prst="rect">
                <a:avLst/>
              </a:prstGeom>
              <a:blipFill>
                <a:blip r:embed="rId11"/>
                <a:stretch>
                  <a:fillRect l="-2736" t="-1866" b="-18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E8FAD767-FFB5-F58B-2476-C72426666F89}"/>
              </a:ext>
            </a:extLst>
          </p:cNvPr>
          <p:cNvGrpSpPr/>
          <p:nvPr/>
        </p:nvGrpSpPr>
        <p:grpSpPr>
          <a:xfrm>
            <a:off x="6194561" y="425852"/>
            <a:ext cx="5526968" cy="4236654"/>
            <a:chOff x="6194561" y="425852"/>
            <a:chExt cx="5526968" cy="42366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E827C-80F2-80D1-94C0-AAC95CCE714F}"/>
                </a:ext>
              </a:extLst>
            </p:cNvPr>
            <p:cNvGrpSpPr/>
            <p:nvPr/>
          </p:nvGrpSpPr>
          <p:grpSpPr>
            <a:xfrm>
              <a:off x="6194561" y="659691"/>
              <a:ext cx="5526968" cy="4002815"/>
              <a:chOff x="416526" y="2038065"/>
              <a:chExt cx="5526968" cy="400281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C3644FD-0877-3A0C-E284-D646F7B6D64D}"/>
                  </a:ext>
                </a:extLst>
              </p:cNvPr>
              <p:cNvGrpSpPr/>
              <p:nvPr/>
            </p:nvGrpSpPr>
            <p:grpSpPr>
              <a:xfrm>
                <a:off x="416526" y="2038065"/>
                <a:ext cx="5526968" cy="4002815"/>
                <a:chOff x="2547223" y="1417940"/>
                <a:chExt cx="5526968" cy="400281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E62F778-E09F-337C-B5AD-F4E0522829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7223" y="1417940"/>
                  <a:ext cx="5526968" cy="3552324"/>
                </a:xfrm>
                <a:prstGeom prst="rect">
                  <a:avLst/>
                </a:prstGeom>
              </p:spPr>
            </p:pic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4AE940B-B090-DA40-D697-0D501D707C00}"/>
                    </a:ext>
                  </a:extLst>
                </p:cNvPr>
                <p:cNvGrpSpPr/>
                <p:nvPr/>
              </p:nvGrpSpPr>
              <p:grpSpPr>
                <a:xfrm>
                  <a:off x="4845919" y="3178257"/>
                  <a:ext cx="900974" cy="604805"/>
                  <a:chOff x="3895610" y="4969034"/>
                  <a:chExt cx="5392636" cy="604805"/>
                </a:xfrm>
              </p:grpSpPr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655D0A8F-09D5-DB03-6751-B653B98C9ED0}"/>
                      </a:ext>
                    </a:extLst>
                  </p:cNvPr>
                  <p:cNvCxnSpPr/>
                  <p:nvPr/>
                </p:nvCxnSpPr>
                <p:spPr>
                  <a:xfrm>
                    <a:off x="3895610" y="5427732"/>
                    <a:ext cx="5392636" cy="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B1868E0A-30FF-E2E6-21B0-AF244AB1C4E2}"/>
                      </a:ext>
                    </a:extLst>
                  </p:cNvPr>
                  <p:cNvCxnSpPr/>
                  <p:nvPr/>
                </p:nvCxnSpPr>
                <p:spPr>
                  <a:xfrm>
                    <a:off x="3895610" y="5269311"/>
                    <a:ext cx="0" cy="30199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6278A7B-E478-2119-848F-704FE1F1AFFF}"/>
                      </a:ext>
                    </a:extLst>
                  </p:cNvPr>
                  <p:cNvCxnSpPr/>
                  <p:nvPr/>
                </p:nvCxnSpPr>
                <p:spPr>
                  <a:xfrm>
                    <a:off x="9260091" y="5271849"/>
                    <a:ext cx="0" cy="30199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86EEEBE-0E5F-70F9-E13E-01C596F616BB}"/>
                      </a:ext>
                    </a:extLst>
                  </p:cNvPr>
                  <p:cNvSpPr txBox="1"/>
                  <p:nvPr/>
                </p:nvSpPr>
                <p:spPr>
                  <a:xfrm>
                    <a:off x="4528380" y="4969034"/>
                    <a:ext cx="4302999" cy="4404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dirty="0"/>
                      <a:t>150</a:t>
                    </a: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D94B6FA-FED1-A117-B36E-CE2EA325A09C}"/>
                    </a:ext>
                  </a:extLst>
                </p:cNvPr>
                <p:cNvSpPr txBox="1"/>
                <p:nvPr/>
              </p:nvSpPr>
              <p:spPr>
                <a:xfrm>
                  <a:off x="3898264" y="5051423"/>
                  <a:ext cx="34009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dirty="0"/>
                    <a:t>Only Y-translation:  restrained </a:t>
                  </a:r>
                </a:p>
              </p:txBody>
            </p:sp>
          </p:grpSp>
          <p:pic>
            <p:nvPicPr>
              <p:cNvPr id="12" name="Picture 11" descr="A grid of black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F57EAD08-8E3D-3CFC-331D-7420B934F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6" t="11700" r="7054" b="19873"/>
              <a:stretch/>
            </p:blipFill>
            <p:spPr>
              <a:xfrm>
                <a:off x="531075" y="2284409"/>
                <a:ext cx="5291032" cy="3168766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AE940B-B090-DA40-D697-0D501D707C00}"/>
                </a:ext>
              </a:extLst>
            </p:cNvPr>
            <p:cNvGrpSpPr/>
            <p:nvPr/>
          </p:nvGrpSpPr>
          <p:grpSpPr>
            <a:xfrm>
              <a:off x="8526398" y="425852"/>
              <a:ext cx="824644" cy="364839"/>
              <a:chOff x="2943422" y="4845249"/>
              <a:chExt cx="4935764" cy="61209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55D0A8F-09D5-DB03-6751-B653B98C9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3422" y="5287576"/>
                <a:ext cx="4935764" cy="100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1868E0A-30FF-E2E6-21B0-AF244AB1C4E2}"/>
                  </a:ext>
                </a:extLst>
              </p:cNvPr>
              <p:cNvCxnSpPr/>
              <p:nvPr/>
            </p:nvCxnSpPr>
            <p:spPr>
              <a:xfrm>
                <a:off x="2973827" y="5155351"/>
                <a:ext cx="0" cy="3019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6278A7B-E478-2119-848F-704FE1F1AFFF}"/>
                  </a:ext>
                </a:extLst>
              </p:cNvPr>
              <p:cNvCxnSpPr/>
              <p:nvPr/>
            </p:nvCxnSpPr>
            <p:spPr>
              <a:xfrm>
                <a:off x="7821404" y="5140846"/>
                <a:ext cx="0" cy="3019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6EEEBE-0E5F-70F9-E13E-01C596F616BB}"/>
                  </a:ext>
                </a:extLst>
              </p:cNvPr>
              <p:cNvSpPr txBox="1"/>
              <p:nvPr/>
            </p:nvSpPr>
            <p:spPr>
              <a:xfrm>
                <a:off x="3385726" y="4845249"/>
                <a:ext cx="4303001" cy="567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/>
                  <a:t>150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3E3A51-FA94-5095-E343-E7EC5A61590A}"/>
              </a:ext>
            </a:extLst>
          </p:cNvPr>
          <p:cNvGrpSpPr/>
          <p:nvPr/>
        </p:nvGrpSpPr>
        <p:grpSpPr>
          <a:xfrm>
            <a:off x="6016129" y="2826026"/>
            <a:ext cx="1458863" cy="1614443"/>
            <a:chOff x="-57750" y="4293016"/>
            <a:chExt cx="1458863" cy="161444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28C5C4C-C5C4-FF63-94D7-EA7AFD41B0B9}"/>
                </a:ext>
              </a:extLst>
            </p:cNvPr>
            <p:cNvGrpSpPr/>
            <p:nvPr/>
          </p:nvGrpSpPr>
          <p:grpSpPr>
            <a:xfrm>
              <a:off x="56440" y="4597960"/>
              <a:ext cx="1063752" cy="1124834"/>
              <a:chOff x="56440" y="4597960"/>
              <a:chExt cx="1063752" cy="112483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16CECEF-F43C-7932-E1A0-F4B1254C463E}"/>
                  </a:ext>
                </a:extLst>
              </p:cNvPr>
              <p:cNvCxnSpPr/>
              <p:nvPr/>
            </p:nvCxnSpPr>
            <p:spPr>
              <a:xfrm flipV="1">
                <a:off x="56440" y="4597960"/>
                <a:ext cx="0" cy="11125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B8C5CF2-EBC1-70EC-A486-F5565F2AA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40" y="5722794"/>
                <a:ext cx="106375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4B156BC-5C12-B6D3-E139-C5C38A7B5190}"/>
                </a:ext>
              </a:extLst>
            </p:cNvPr>
            <p:cNvSpPr txBox="1"/>
            <p:nvPr/>
          </p:nvSpPr>
          <p:spPr>
            <a:xfrm>
              <a:off x="-57750" y="4293016"/>
              <a:ext cx="164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D841FE-A2AF-35BC-2EC2-1AE23DEE148F}"/>
                </a:ext>
              </a:extLst>
            </p:cNvPr>
            <p:cNvSpPr txBox="1"/>
            <p:nvPr/>
          </p:nvSpPr>
          <p:spPr>
            <a:xfrm>
              <a:off x="1120192" y="5538127"/>
              <a:ext cx="280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X</a:t>
              </a:r>
            </a:p>
          </p:txBody>
        </p:sp>
      </p:grp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3BDD80-5100-E1A3-064A-06CE029E9863}"/>
              </a:ext>
            </a:extLst>
          </p:cNvPr>
          <p:cNvSpPr/>
          <p:nvPr/>
        </p:nvSpPr>
        <p:spPr>
          <a:xfrm>
            <a:off x="2915920" y="239852"/>
            <a:ext cx="3902934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SFRC rectangular segment</a:t>
            </a:r>
          </a:p>
        </p:txBody>
      </p:sp>
    </p:spTree>
    <p:extLst>
      <p:ext uri="{BB962C8B-B14F-4D97-AF65-F5344CB8AC3E}">
        <p14:creationId xmlns:p14="http://schemas.microsoft.com/office/powerpoint/2010/main" val="21839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11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3BDD80-5100-E1A3-064A-06CE029E9863}"/>
              </a:ext>
            </a:extLst>
          </p:cNvPr>
          <p:cNvSpPr/>
          <p:nvPr/>
        </p:nvSpPr>
        <p:spPr>
          <a:xfrm>
            <a:off x="2915919" y="239852"/>
            <a:ext cx="2085849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15162-7760-D0C0-45BF-FE28382D36A9}"/>
                  </a:ext>
                </a:extLst>
              </p:cNvPr>
              <p:cNvSpPr txBox="1"/>
              <p:nvPr/>
            </p:nvSpPr>
            <p:spPr>
              <a:xfrm>
                <a:off x="1319288" y="953706"/>
                <a:ext cx="301805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highlight>
                      <a:srgbClr val="FFFFCC"/>
                    </a:highlight>
                  </a:rPr>
                  <a:t>CASE 1: SFRC = 40 </a:t>
                </a:r>
                <a14:m>
                  <m:oMath xmlns:m="http://schemas.openxmlformats.org/officeDocument/2006/math"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𝒌𝒈</m:t>
                    </m:r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N" b="1" dirty="0">
                  <a:highlight>
                    <a:srgbClr val="FFFFCC"/>
                  </a:highlight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15162-7760-D0C0-45BF-FE28382D3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88" y="953706"/>
                <a:ext cx="3018058" cy="375552"/>
              </a:xfrm>
              <a:prstGeom prst="rect">
                <a:avLst/>
              </a:prstGeom>
              <a:blipFill>
                <a:blip r:embed="rId3"/>
                <a:stretch>
                  <a:fillRect l="-1613" t="-4839" b="-258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3EA491C-F646-14AD-16A4-4074BE93F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5149" y="904983"/>
            <a:ext cx="4850158" cy="2961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9E3015D-4CBF-78BA-721E-B06BA8B9FB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8576544"/>
                  </p:ext>
                </p:extLst>
              </p:nvPr>
            </p:nvGraphicFramePr>
            <p:xfrm>
              <a:off x="233875" y="4378347"/>
              <a:ext cx="5945724" cy="21226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6357">
                      <a:extLst>
                        <a:ext uri="{9D8B030D-6E8A-4147-A177-3AD203B41FA5}">
                          <a16:colId xmlns:a16="http://schemas.microsoft.com/office/drawing/2014/main" val="598556337"/>
                        </a:ext>
                      </a:extLst>
                    </a:gridCol>
                    <a:gridCol w="2157984">
                      <a:extLst>
                        <a:ext uri="{9D8B030D-6E8A-4147-A177-3AD203B41FA5}">
                          <a16:colId xmlns:a16="http://schemas.microsoft.com/office/drawing/2014/main" val="2775592784"/>
                        </a:ext>
                      </a:extLst>
                    </a:gridCol>
                    <a:gridCol w="2501383">
                      <a:extLst>
                        <a:ext uri="{9D8B030D-6E8A-4147-A177-3AD203B41FA5}">
                          <a16:colId xmlns:a16="http://schemas.microsoft.com/office/drawing/2014/main" val="3529850407"/>
                        </a:ext>
                      </a:extLst>
                    </a:gridCol>
                  </a:tblGrid>
                  <a:tr h="381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/>
                            <a:t>Node no.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/>
                            <a:t>Description 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/>
                            <a:t>Calculation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8684683"/>
                      </a:ext>
                    </a:extLst>
                  </a:tr>
                  <a:tr h="301897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10235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dirty="0"/>
                            <a:t>Spalling displacement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2×</m:t>
                                </m:r>
                                <m:sSubSup>
                                  <m:sSubSupPr>
                                    <m:ctrlP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  <m:sup>
                                    <m: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10253</m:t>
                                    </m:r>
                                  </m:sup>
                                </m:sSubSup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6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82078"/>
                      </a:ext>
                    </a:extLst>
                  </a:tr>
                  <a:tr h="365401">
                    <a:tc>
                      <a:txBody>
                        <a:bodyPr/>
                        <a:lstStyle/>
                        <a:p>
                          <a:r>
                            <a:rPr lang="en-IN" sz="1600"/>
                            <a:t>7095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Vertical displacement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2×</m:t>
                                </m:r>
                                <m:sSubSup>
                                  <m:sSubSupPr>
                                    <m:ctrlP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  <m:sup>
                                    <m: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7095</m:t>
                                    </m:r>
                                  </m:sup>
                                </m:sSubSup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6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6257186"/>
                      </a:ext>
                    </a:extLst>
                  </a:tr>
                  <a:tr h="45621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10039   2318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Splitting displacement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  <m:sup>
                                    <m: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10039</m:t>
                                    </m:r>
                                  </m:sup>
                                </m:sSubSup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I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  <m:sup>
                                    <m:r>
                                      <a:rPr lang="en-IN" sz="1600" b="0" i="0" smtClean="0">
                                        <a:latin typeface="Cambria Math" panose="02040503050406030204" pitchFamily="18" charset="0"/>
                                      </a:rPr>
                                      <m:t>2318</m:t>
                                    </m:r>
                                  </m:sup>
                                </m:sSubSup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en-IN" sz="16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6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4807292"/>
                      </a:ext>
                    </a:extLst>
                  </a:tr>
                  <a:tr h="580859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Load factor (LF)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Load factor is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IN" sz="1600" b="0" i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LF</m:t>
                                </m:r>
                                <m:r>
                                  <a:rPr lang="en-IN" sz="1600" b="0" i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×6666.67×</m:t>
                                </m:r>
                                <m:f>
                                  <m:fPr>
                                    <m:ctrlPr>
                                      <a:rPr lang="en-IN" sz="1600" b="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1600" b="0" i="0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150</m:t>
                                    </m:r>
                                  </m:num>
                                  <m:den>
                                    <m:r>
                                      <a:rPr lang="en-IN" sz="1600" b="0" i="0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1000</m:t>
                                    </m:r>
                                  </m:den>
                                </m:f>
                                <m:r>
                                  <a:rPr lang="en-IN" sz="1600" b="0" i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1600" b="0" i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kN</m:t>
                                </m:r>
                                <m:r>
                                  <a:rPr lang="en-IN" sz="1600" b="0" i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sz="1600" b="0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49897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9E3015D-4CBF-78BA-721E-B06BA8B9FB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8576544"/>
                  </p:ext>
                </p:extLst>
              </p:nvPr>
            </p:nvGraphicFramePr>
            <p:xfrm>
              <a:off x="233875" y="4378347"/>
              <a:ext cx="5945724" cy="21226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6357">
                      <a:extLst>
                        <a:ext uri="{9D8B030D-6E8A-4147-A177-3AD203B41FA5}">
                          <a16:colId xmlns:a16="http://schemas.microsoft.com/office/drawing/2014/main" val="598556337"/>
                        </a:ext>
                      </a:extLst>
                    </a:gridCol>
                    <a:gridCol w="2157984">
                      <a:extLst>
                        <a:ext uri="{9D8B030D-6E8A-4147-A177-3AD203B41FA5}">
                          <a16:colId xmlns:a16="http://schemas.microsoft.com/office/drawing/2014/main" val="2775592784"/>
                        </a:ext>
                      </a:extLst>
                    </a:gridCol>
                    <a:gridCol w="2501383">
                      <a:extLst>
                        <a:ext uri="{9D8B030D-6E8A-4147-A177-3AD203B41FA5}">
                          <a16:colId xmlns:a16="http://schemas.microsoft.com/office/drawing/2014/main" val="3529850407"/>
                        </a:ext>
                      </a:extLst>
                    </a:gridCol>
                  </a:tblGrid>
                  <a:tr h="381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/>
                            <a:t>Node no.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/>
                            <a:t>Description 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="1" dirty="0"/>
                            <a:t>Calculation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8684683"/>
                      </a:ext>
                    </a:extLst>
                  </a:tr>
                  <a:tr h="338074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10235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dirty="0"/>
                            <a:t>Spalling displacement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7713" t="-121818" r="-487" b="-44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7582078"/>
                      </a:ext>
                    </a:extLst>
                  </a:tr>
                  <a:tr h="366078">
                    <a:tc>
                      <a:txBody>
                        <a:bodyPr/>
                        <a:lstStyle/>
                        <a:p>
                          <a:r>
                            <a:rPr lang="en-IN" sz="1600"/>
                            <a:t>7095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Vertical displacement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7713" t="-203333" r="-487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257186"/>
                      </a:ext>
                    </a:extLst>
                  </a:tr>
                  <a:tr h="45621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10039   2318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Splitting displacement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7713" t="-242667" r="-487" b="-14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807292"/>
                      </a:ext>
                    </a:extLst>
                  </a:tr>
                  <a:tr h="580859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Load factor (LF)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Load factor is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7713" t="-267708" r="-487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8975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FDDCE31F-9551-FA8E-6C54-5611D7B2EBAF}"/>
              </a:ext>
            </a:extLst>
          </p:cNvPr>
          <p:cNvGrpSpPr/>
          <p:nvPr/>
        </p:nvGrpSpPr>
        <p:grpSpPr>
          <a:xfrm>
            <a:off x="758544" y="1428167"/>
            <a:ext cx="4314750" cy="2936246"/>
            <a:chOff x="710184" y="769810"/>
            <a:chExt cx="3902934" cy="26723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245487-E58D-E4BB-85CD-073B63259346}"/>
                </a:ext>
              </a:extLst>
            </p:cNvPr>
            <p:cNvGrpSpPr/>
            <p:nvPr/>
          </p:nvGrpSpPr>
          <p:grpSpPr>
            <a:xfrm>
              <a:off x="710184" y="769810"/>
              <a:ext cx="3902934" cy="2672321"/>
              <a:chOff x="342595" y="1480683"/>
              <a:chExt cx="6054743" cy="4526417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65604B97-E814-CE65-0624-F9AFECE68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595" y="1480683"/>
                <a:ext cx="6054743" cy="4328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A38C01F6-ECBA-65C5-3805-6D70E24F3E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0" t="48533" r="11893" b="38206"/>
              <a:stretch/>
            </p:blipFill>
            <p:spPr bwMode="auto">
              <a:xfrm>
                <a:off x="1143000" y="2247900"/>
                <a:ext cx="4534204" cy="711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128E98AF-7938-97C4-C2E3-97A848CBD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0" t="51612" r="11893" b="38206"/>
              <a:stretch/>
            </p:blipFill>
            <p:spPr bwMode="auto">
              <a:xfrm>
                <a:off x="1142999" y="4432300"/>
                <a:ext cx="4534205" cy="54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2476ECE6-0FF9-800C-DA97-383CE3058E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0" t="51612" r="11893" b="38206"/>
              <a:stretch/>
            </p:blipFill>
            <p:spPr bwMode="auto">
              <a:xfrm>
                <a:off x="1142999" y="3898901"/>
                <a:ext cx="4534205" cy="54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4540E3-9AAF-2575-E2E6-A4A8B79756E0}"/>
                  </a:ext>
                </a:extLst>
              </p:cNvPr>
              <p:cNvSpPr/>
              <p:nvPr/>
            </p:nvSpPr>
            <p:spPr>
              <a:xfrm>
                <a:off x="342595" y="1917700"/>
                <a:ext cx="660706" cy="4089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005CB4-4A3A-D07C-AB18-62C837F98BFB}"/>
                </a:ext>
              </a:extLst>
            </p:cNvPr>
            <p:cNvGrpSpPr/>
            <p:nvPr/>
          </p:nvGrpSpPr>
          <p:grpSpPr>
            <a:xfrm>
              <a:off x="1524785" y="1359585"/>
              <a:ext cx="916889" cy="1322713"/>
              <a:chOff x="6728142" y="1593764"/>
              <a:chExt cx="916889" cy="1322713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3973D84-85F4-5F31-757A-9DE4A61C8186}"/>
                  </a:ext>
                </a:extLst>
              </p:cNvPr>
              <p:cNvCxnSpPr/>
              <p:nvPr/>
            </p:nvCxnSpPr>
            <p:spPr>
              <a:xfrm>
                <a:off x="7139584" y="1603007"/>
                <a:ext cx="0" cy="1295626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F0431C-4808-7B3E-BACF-8CBEEBC79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8142" y="2257299"/>
                <a:ext cx="89859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A75AA7-DFA2-D5FD-00D4-96A6B9BD9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6432" y="2586122"/>
                <a:ext cx="89859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7DE78DF-E27B-4FD3-B006-87F6BDE68500}"/>
                  </a:ext>
                </a:extLst>
              </p:cNvPr>
              <p:cNvGrpSpPr/>
              <p:nvPr/>
            </p:nvGrpSpPr>
            <p:grpSpPr>
              <a:xfrm>
                <a:off x="6728142" y="1867677"/>
                <a:ext cx="911567" cy="58160"/>
                <a:chOff x="6023633" y="1858276"/>
                <a:chExt cx="911567" cy="58160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1B07887-27E5-B420-3706-472AA90C21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3633" y="1889110"/>
                  <a:ext cx="89859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CD9D060-5996-03AC-845B-2685D78A6D31}"/>
                    </a:ext>
                  </a:extLst>
                </p:cNvPr>
                <p:cNvSpPr/>
                <p:nvPr/>
              </p:nvSpPr>
              <p:spPr>
                <a:xfrm>
                  <a:off x="6023633" y="1858276"/>
                  <a:ext cx="45719" cy="5465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CE44C29-0ADA-AD99-0172-6F3DB33CCCDD}"/>
                    </a:ext>
                  </a:extLst>
                </p:cNvPr>
                <p:cNvSpPr/>
                <p:nvPr/>
              </p:nvSpPr>
              <p:spPr>
                <a:xfrm>
                  <a:off x="6889481" y="1861784"/>
                  <a:ext cx="45719" cy="5465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7F7EC-8A91-E1B5-136E-7E964ADBD738}"/>
                  </a:ext>
                </a:extLst>
              </p:cNvPr>
              <p:cNvSpPr/>
              <p:nvPr/>
            </p:nvSpPr>
            <p:spPr>
              <a:xfrm>
                <a:off x="6733464" y="2203156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58A2376-23DC-17A4-BE57-3654F1A9794E}"/>
                  </a:ext>
                </a:extLst>
              </p:cNvPr>
              <p:cNvSpPr/>
              <p:nvPr/>
            </p:nvSpPr>
            <p:spPr>
              <a:xfrm>
                <a:off x="7599312" y="2206664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1FE1523-9DCF-667C-F23C-361377771AE3}"/>
                  </a:ext>
                </a:extLst>
              </p:cNvPr>
              <p:cNvSpPr/>
              <p:nvPr/>
            </p:nvSpPr>
            <p:spPr>
              <a:xfrm>
                <a:off x="6733464" y="2549849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38C7ED9-0141-88AF-C744-FBC7CEC24DC4}"/>
                  </a:ext>
                </a:extLst>
              </p:cNvPr>
              <p:cNvSpPr/>
              <p:nvPr/>
            </p:nvSpPr>
            <p:spPr>
              <a:xfrm>
                <a:off x="7599312" y="2553357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B96423B-9282-12E6-9EA8-2905BBFAC68B}"/>
                  </a:ext>
                </a:extLst>
              </p:cNvPr>
              <p:cNvSpPr/>
              <p:nvPr/>
            </p:nvSpPr>
            <p:spPr>
              <a:xfrm>
                <a:off x="7116724" y="1593764"/>
                <a:ext cx="45719" cy="546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0601E6C-96B0-0761-01C0-A288C10702AB}"/>
                  </a:ext>
                </a:extLst>
              </p:cNvPr>
              <p:cNvSpPr/>
              <p:nvPr/>
            </p:nvSpPr>
            <p:spPr>
              <a:xfrm>
                <a:off x="7116723" y="2861825"/>
                <a:ext cx="45719" cy="546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AF8AB4-705E-1D59-66B1-001146A60869}"/>
                </a:ext>
              </a:extLst>
            </p:cNvPr>
            <p:cNvGrpSpPr/>
            <p:nvPr/>
          </p:nvGrpSpPr>
          <p:grpSpPr>
            <a:xfrm>
              <a:off x="2989443" y="1383603"/>
              <a:ext cx="916889" cy="1322713"/>
              <a:chOff x="6728142" y="1593764"/>
              <a:chExt cx="916889" cy="132271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2DDCD5C-7958-0752-77B8-64054CA88F06}"/>
                  </a:ext>
                </a:extLst>
              </p:cNvPr>
              <p:cNvCxnSpPr/>
              <p:nvPr/>
            </p:nvCxnSpPr>
            <p:spPr>
              <a:xfrm>
                <a:off x="7139584" y="1603007"/>
                <a:ext cx="0" cy="1295626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2A85FCF-C389-4CD6-D33A-779C2C21E7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8142" y="2237843"/>
                <a:ext cx="89859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45674E0-CFEA-90AE-EEBE-8E7B973B8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6432" y="2586122"/>
                <a:ext cx="89859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3BF4583-A19D-0133-AC26-1C47B065037A}"/>
                  </a:ext>
                </a:extLst>
              </p:cNvPr>
              <p:cNvGrpSpPr/>
              <p:nvPr/>
            </p:nvGrpSpPr>
            <p:grpSpPr>
              <a:xfrm>
                <a:off x="6728142" y="1867677"/>
                <a:ext cx="911567" cy="58160"/>
                <a:chOff x="6023633" y="1858276"/>
                <a:chExt cx="911567" cy="58160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16ED7E5-4004-788C-4721-E50807A0A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3633" y="1889110"/>
                  <a:ext cx="89859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BFC254D-D3BE-1768-9483-82CBCFCADC6B}"/>
                    </a:ext>
                  </a:extLst>
                </p:cNvPr>
                <p:cNvSpPr/>
                <p:nvPr/>
              </p:nvSpPr>
              <p:spPr>
                <a:xfrm>
                  <a:off x="6023633" y="1858276"/>
                  <a:ext cx="45719" cy="5465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30CB477-71F4-12C8-4EDE-AD2F513940DE}"/>
                    </a:ext>
                  </a:extLst>
                </p:cNvPr>
                <p:cNvSpPr/>
                <p:nvPr/>
              </p:nvSpPr>
              <p:spPr>
                <a:xfrm>
                  <a:off x="6889481" y="1861784"/>
                  <a:ext cx="45719" cy="54652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57A6614-4195-530B-66F8-2BCD16347C95}"/>
                  </a:ext>
                </a:extLst>
              </p:cNvPr>
              <p:cNvSpPr/>
              <p:nvPr/>
            </p:nvSpPr>
            <p:spPr>
              <a:xfrm>
                <a:off x="6733464" y="2203156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55EE719-986C-638E-35A6-B54EC3F3AB1D}"/>
                  </a:ext>
                </a:extLst>
              </p:cNvPr>
              <p:cNvSpPr/>
              <p:nvPr/>
            </p:nvSpPr>
            <p:spPr>
              <a:xfrm>
                <a:off x="7599312" y="2206664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31FDB77-E92B-6486-A1A4-004838C72490}"/>
                  </a:ext>
                </a:extLst>
              </p:cNvPr>
              <p:cNvSpPr/>
              <p:nvPr/>
            </p:nvSpPr>
            <p:spPr>
              <a:xfrm>
                <a:off x="6733464" y="2549849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694AB65-651B-2019-9A55-DB08624C0D2A}"/>
                  </a:ext>
                </a:extLst>
              </p:cNvPr>
              <p:cNvSpPr/>
              <p:nvPr/>
            </p:nvSpPr>
            <p:spPr>
              <a:xfrm>
                <a:off x="7599312" y="2553357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5ADFA3A-3779-17EB-B27E-A35B930067BD}"/>
                  </a:ext>
                </a:extLst>
              </p:cNvPr>
              <p:cNvSpPr/>
              <p:nvPr/>
            </p:nvSpPr>
            <p:spPr>
              <a:xfrm>
                <a:off x="7116724" y="1593764"/>
                <a:ext cx="45719" cy="546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51B8895-E929-B856-3677-A0EA80E54439}"/>
                  </a:ext>
                </a:extLst>
              </p:cNvPr>
              <p:cNvSpPr/>
              <p:nvPr/>
            </p:nvSpPr>
            <p:spPr>
              <a:xfrm>
                <a:off x="7116723" y="2861825"/>
                <a:ext cx="45719" cy="546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4242350-97FE-B821-68A9-346E9CFF2696}"/>
              </a:ext>
            </a:extLst>
          </p:cNvPr>
          <p:cNvSpPr/>
          <p:nvPr/>
        </p:nvSpPr>
        <p:spPr>
          <a:xfrm>
            <a:off x="1346647" y="1951638"/>
            <a:ext cx="1579872" cy="84920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CE789-CBFB-5B6E-964A-09F88D4AD41B}"/>
              </a:ext>
            </a:extLst>
          </p:cNvPr>
          <p:cNvSpPr txBox="1"/>
          <p:nvPr/>
        </p:nvSpPr>
        <p:spPr>
          <a:xfrm>
            <a:off x="6261754" y="561985"/>
            <a:ext cx="4946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C00000"/>
                </a:solidFill>
              </a:rPr>
              <a:t>Nodes corresponding to the location of LVDTs</a:t>
            </a:r>
            <a:endParaRPr lang="en-IN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221EA037-1E7B-C4CA-BCCE-E389D323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03" y="4023590"/>
            <a:ext cx="2536120" cy="181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95DEFF2-1B82-BA3E-2F8B-6EFDE7D232C6}"/>
              </a:ext>
            </a:extLst>
          </p:cNvPr>
          <p:cNvGrpSpPr/>
          <p:nvPr/>
        </p:nvGrpSpPr>
        <p:grpSpPr>
          <a:xfrm>
            <a:off x="8958636" y="3934770"/>
            <a:ext cx="2782260" cy="1990668"/>
            <a:chOff x="6929933" y="761094"/>
            <a:chExt cx="4260356" cy="298721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B25111F-E118-634A-01FD-3FE27A04DACC}"/>
                </a:ext>
              </a:extLst>
            </p:cNvPr>
            <p:cNvGrpSpPr/>
            <p:nvPr/>
          </p:nvGrpSpPr>
          <p:grpSpPr>
            <a:xfrm>
              <a:off x="6929933" y="761094"/>
              <a:ext cx="4260356" cy="2987214"/>
              <a:chOff x="5036349" y="3690483"/>
              <a:chExt cx="4260356" cy="298721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B77C485-FB72-0D15-1942-71C0DA07C66D}"/>
                  </a:ext>
                </a:extLst>
              </p:cNvPr>
              <p:cNvGrpSpPr/>
              <p:nvPr/>
            </p:nvGrpSpPr>
            <p:grpSpPr>
              <a:xfrm>
                <a:off x="5118100" y="3690483"/>
                <a:ext cx="4178605" cy="2987214"/>
                <a:chOff x="5118100" y="3690483"/>
                <a:chExt cx="4178605" cy="2987214"/>
              </a:xfrm>
            </p:grpSpPr>
            <p:pic>
              <p:nvPicPr>
                <p:cNvPr id="70" name="Picture 2">
                  <a:extLst>
                    <a:ext uri="{FF2B5EF4-FFF2-40B4-BE49-F238E27FC236}">
                      <a16:creationId xmlns:a16="http://schemas.microsoft.com/office/drawing/2014/main" id="{1CFBBEAA-5819-C2B4-1AE5-76276EE798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18100" y="3690483"/>
                  <a:ext cx="4178605" cy="29872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1" name="Picture 2">
                  <a:extLst>
                    <a:ext uri="{FF2B5EF4-FFF2-40B4-BE49-F238E27FC236}">
                      <a16:creationId xmlns:a16="http://schemas.microsoft.com/office/drawing/2014/main" id="{48B03553-0230-6510-AA95-65F8BD004A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13" t="54443" r="13244" b="35528"/>
                <a:stretch/>
              </p:blipFill>
              <p:spPr bwMode="auto">
                <a:xfrm>
                  <a:off x="5678479" y="4466662"/>
                  <a:ext cx="3060000" cy="2958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2" name="Picture 2">
                  <a:extLst>
                    <a:ext uri="{FF2B5EF4-FFF2-40B4-BE49-F238E27FC236}">
                      <a16:creationId xmlns:a16="http://schemas.microsoft.com/office/drawing/2014/main" id="{EC9D9503-C76C-0C53-DA1B-BE253E10C4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13" t="54443" r="13244" b="35528"/>
                <a:stretch/>
              </p:blipFill>
              <p:spPr bwMode="auto">
                <a:xfrm>
                  <a:off x="5681538" y="5572179"/>
                  <a:ext cx="3060000" cy="3073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C8199FC-6E51-02F2-3AD0-7984CA326B95}"/>
                  </a:ext>
                </a:extLst>
              </p:cNvPr>
              <p:cNvSpPr/>
              <p:nvPr/>
            </p:nvSpPr>
            <p:spPr>
              <a:xfrm>
                <a:off x="5061622" y="4095325"/>
                <a:ext cx="574069" cy="21748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6515C31-59B1-C02E-C64F-88C3B1B65E6E}"/>
                  </a:ext>
                </a:extLst>
              </p:cNvPr>
              <p:cNvSpPr/>
              <p:nvPr/>
            </p:nvSpPr>
            <p:spPr>
              <a:xfrm rot="16200000">
                <a:off x="4939285" y="4162180"/>
                <a:ext cx="554911" cy="360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150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962DA17-F785-1AC0-48C5-6A43DE08841E}"/>
                  </a:ext>
                </a:extLst>
              </p:cNvPr>
              <p:cNvSpPr/>
              <p:nvPr/>
            </p:nvSpPr>
            <p:spPr>
              <a:xfrm rot="16200000">
                <a:off x="4964959" y="4969015"/>
                <a:ext cx="554911" cy="360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900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EA71AD-9011-0459-8817-83CBA423E397}"/>
                  </a:ext>
                </a:extLst>
              </p:cNvPr>
              <p:cNvSpPr/>
              <p:nvPr/>
            </p:nvSpPr>
            <p:spPr>
              <a:xfrm rot="16200000">
                <a:off x="4964959" y="5817637"/>
                <a:ext cx="554911" cy="360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150</a:t>
                </a:r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CA46D1A-D8A0-30D5-32B4-EF17F4E22243}"/>
                </a:ext>
              </a:extLst>
            </p:cNvPr>
            <p:cNvCxnSpPr>
              <a:cxnSpLocks/>
            </p:cNvCxnSpPr>
            <p:nvPr/>
          </p:nvCxnSpPr>
          <p:spPr>
            <a:xfrm>
              <a:off x="7550797" y="1282335"/>
              <a:ext cx="0" cy="1898187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E3F2F1B-CBCC-964A-4826-EF39B62E461E}"/>
                </a:ext>
              </a:extLst>
            </p:cNvPr>
            <p:cNvCxnSpPr>
              <a:cxnSpLocks/>
            </p:cNvCxnSpPr>
            <p:nvPr/>
          </p:nvCxnSpPr>
          <p:spPr>
            <a:xfrm>
              <a:off x="7389628" y="1282335"/>
              <a:ext cx="0" cy="1898187"/>
            </a:xfrm>
            <a:prstGeom prst="line">
              <a:avLst/>
            </a:prstGeom>
            <a:ln w="158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B2CD61D-6E76-06BA-5645-AFEFE15384EB}"/>
                </a:ext>
              </a:extLst>
            </p:cNvPr>
            <p:cNvCxnSpPr>
              <a:cxnSpLocks/>
            </p:cNvCxnSpPr>
            <p:nvPr/>
          </p:nvCxnSpPr>
          <p:spPr>
            <a:xfrm>
              <a:off x="7259310" y="1282335"/>
              <a:ext cx="238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F4D28B-33ED-D346-8309-143D74123C11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14" y="1519799"/>
              <a:ext cx="238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4552AF9-E83D-4B94-6914-BAAB072D24F5}"/>
                </a:ext>
              </a:extLst>
            </p:cNvPr>
            <p:cNvCxnSpPr>
              <a:cxnSpLocks/>
            </p:cNvCxnSpPr>
            <p:nvPr/>
          </p:nvCxnSpPr>
          <p:spPr>
            <a:xfrm>
              <a:off x="7287077" y="2943058"/>
              <a:ext cx="238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5BCBEED-0681-5A14-9C26-0EFC9AD492DE}"/>
                </a:ext>
              </a:extLst>
            </p:cNvPr>
            <p:cNvCxnSpPr>
              <a:cxnSpLocks/>
            </p:cNvCxnSpPr>
            <p:nvPr/>
          </p:nvCxnSpPr>
          <p:spPr>
            <a:xfrm>
              <a:off x="7290615" y="3180522"/>
              <a:ext cx="238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0CC34D-EDC3-16A6-4EE4-EA25CBF943CD}"/>
                  </a:ext>
                </a:extLst>
              </p:cNvPr>
              <p:cNvSpPr txBox="1"/>
              <p:nvPr/>
            </p:nvSpPr>
            <p:spPr>
              <a:xfrm>
                <a:off x="9189937" y="5853132"/>
                <a:ext cx="3089648" cy="546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highlight>
                      <a:srgbClr val="FFFFCC"/>
                    </a:highlight>
                  </a:rPr>
                  <a:t>CASE3: SFRC = 40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2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2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sSup>
                          <m:sSupPr>
                            <m:ctrlP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1200" b="1" dirty="0">
                    <a:highlight>
                      <a:srgbClr val="FFFFCC"/>
                    </a:highlight>
                  </a:rPr>
                  <a:t> + 120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2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2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sSup>
                          <m:sSupPr>
                            <m:ctrlP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en-US" sz="1200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b="1" i="1" dirty="0">
                  <a:highlight>
                    <a:srgbClr val="FFFFCC"/>
                  </a:highlight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𝐦𝐦</m:t>
                    </m:r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200" b="1" dirty="0">
                    <a:highlight>
                      <a:srgbClr val="FFFFCC"/>
                    </a:highlight>
                  </a:rPr>
                  <a:t> 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0CC34D-EDC3-16A6-4EE4-EA25CBF94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937" y="5853132"/>
                <a:ext cx="3089648" cy="546560"/>
              </a:xfrm>
              <a:prstGeom prst="rect">
                <a:avLst/>
              </a:prstGeom>
              <a:blipFill>
                <a:blip r:embed="rId11"/>
                <a:stretch>
                  <a:fillRect l="-198" b="-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B16C6-B5D8-3735-2042-767206DBCD78}"/>
                  </a:ext>
                </a:extLst>
              </p:cNvPr>
              <p:cNvSpPr txBox="1"/>
              <p:nvPr/>
            </p:nvSpPr>
            <p:spPr>
              <a:xfrm>
                <a:off x="6737949" y="5795569"/>
                <a:ext cx="1990059" cy="546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highlight>
                      <a:srgbClr val="FFFFCC"/>
                    </a:highlight>
                  </a:rPr>
                  <a:t>CASE 2: 40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2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2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sSup>
                          <m:sSupPr>
                            <m:ctrlP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1200" b="1" dirty="0">
                    <a:highlight>
                      <a:srgbClr val="FFFFCC"/>
                    </a:highlight>
                  </a:rPr>
                  <a:t> + 120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2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2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sSup>
                          <m:sSupPr>
                            <m:ctrlP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IN" sz="12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en-IN" sz="1200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b="1" i="1" dirty="0">
                  <a:highlight>
                    <a:srgbClr val="FFFFCC"/>
                  </a:highlight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𝐦𝐦</m:t>
                    </m:r>
                    <m:r>
                      <a:rPr lang="en-IN" sz="12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200" b="1" dirty="0">
                    <a:highlight>
                      <a:srgbClr val="FFFFCC"/>
                    </a:highlight>
                  </a:rPr>
                  <a:t> 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D7B16C6-B5D8-3735-2042-767206DBC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949" y="5795569"/>
                <a:ext cx="1990059" cy="546560"/>
              </a:xfrm>
              <a:prstGeom prst="rect">
                <a:avLst/>
              </a:prstGeom>
              <a:blipFill>
                <a:blip r:embed="rId12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BEF82C0B-E0A8-143C-03F8-E6CFA713EECF}"/>
              </a:ext>
            </a:extLst>
          </p:cNvPr>
          <p:cNvSpPr txBox="1"/>
          <p:nvPr/>
        </p:nvSpPr>
        <p:spPr>
          <a:xfrm>
            <a:off x="6616917" y="6375744"/>
            <a:ext cx="51460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</a:t>
            </a:r>
            <a:r>
              <a:rPr lang="en-IN" sz="1800" b="1" dirty="0">
                <a:solidFill>
                  <a:srgbClr val="C00000"/>
                </a:solidFill>
              </a:rPr>
              <a:t>imilar analysis was performed for case 2 &amp; 3</a:t>
            </a:r>
            <a:endParaRPr lang="en-IN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0469966-DB1C-9DA3-BCC4-FDAB99674F8C}"/>
              </a:ext>
            </a:extLst>
          </p:cNvPr>
          <p:cNvGrpSpPr/>
          <p:nvPr/>
        </p:nvGrpSpPr>
        <p:grpSpPr>
          <a:xfrm>
            <a:off x="2488451" y="1949085"/>
            <a:ext cx="911567" cy="58160"/>
            <a:chOff x="6023633" y="1858276"/>
            <a:chExt cx="911567" cy="58160"/>
          </a:xfrm>
          <a:solidFill>
            <a:schemeClr val="accent6">
              <a:lumMod val="75000"/>
            </a:schemeClr>
          </a:solidFill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6D9DDB1-DB2C-CB6B-406C-FECF671D5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23633" y="1889110"/>
              <a:ext cx="898592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D1C815-8719-E759-934F-B6910BCE6711}"/>
                </a:ext>
              </a:extLst>
            </p:cNvPr>
            <p:cNvSpPr/>
            <p:nvPr/>
          </p:nvSpPr>
          <p:spPr>
            <a:xfrm>
              <a:off x="6023633" y="1858276"/>
              <a:ext cx="45719" cy="546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A85C546-11E2-49D8-CC69-0B6EF39FA2E2}"/>
                </a:ext>
              </a:extLst>
            </p:cNvPr>
            <p:cNvSpPr/>
            <p:nvPr/>
          </p:nvSpPr>
          <p:spPr>
            <a:xfrm>
              <a:off x="6889481" y="1861784"/>
              <a:ext cx="45719" cy="546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0485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12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3BDD80-5100-E1A3-064A-06CE029E9863}"/>
              </a:ext>
            </a:extLst>
          </p:cNvPr>
          <p:cNvSpPr/>
          <p:nvPr/>
        </p:nvSpPr>
        <p:spPr>
          <a:xfrm>
            <a:off x="2915920" y="239852"/>
            <a:ext cx="3969512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Analysis preliminary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CEF73-FE0C-BB3F-65D4-E720BB940924}"/>
              </a:ext>
            </a:extLst>
          </p:cNvPr>
          <p:cNvSpPr txBox="1"/>
          <p:nvPr/>
        </p:nvSpPr>
        <p:spPr>
          <a:xfrm>
            <a:off x="420624" y="4936927"/>
            <a:ext cx="7872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Good correlation with first crack load, initial modulus and horizontal portion after first crack load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Unable to capture the subsequent increase in load – convergence issues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9718F6E7-4E96-D8BB-7760-5F7A1E2CAC2A}"/>
              </a:ext>
            </a:extLst>
          </p:cNvPr>
          <p:cNvSpPr/>
          <p:nvPr/>
        </p:nvSpPr>
        <p:spPr>
          <a:xfrm>
            <a:off x="7638812" y="5109925"/>
            <a:ext cx="4298630" cy="145821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Ongoing research – working on simulating the subsequent increase in load after the horizontal  portion</a:t>
            </a:r>
            <a:endParaRPr lang="en-IN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BF84BA-DE86-D62A-480E-DE30FFE3729F}"/>
                  </a:ext>
                </a:extLst>
              </p:cNvPr>
              <p:cNvSpPr txBox="1"/>
              <p:nvPr/>
            </p:nvSpPr>
            <p:spPr>
              <a:xfrm>
                <a:off x="935240" y="938105"/>
                <a:ext cx="301805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highlight>
                      <a:srgbClr val="FFFFCC"/>
                    </a:highlight>
                  </a:rPr>
                  <a:t>CASE 1: SFRC = 40 </a:t>
                </a:r>
                <a14:m>
                  <m:oMath xmlns:m="http://schemas.openxmlformats.org/officeDocument/2006/math"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𝒌𝒈</m:t>
                    </m:r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N" b="1" dirty="0">
                  <a:highlight>
                    <a:srgbClr val="FFFFCC"/>
                  </a:highlight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BF84BA-DE86-D62A-480E-DE30FFE37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40" y="938105"/>
                <a:ext cx="3018058" cy="375552"/>
              </a:xfrm>
              <a:prstGeom prst="rect">
                <a:avLst/>
              </a:prstGeom>
              <a:blipFill>
                <a:blip r:embed="rId6"/>
                <a:stretch>
                  <a:fillRect l="-1613" t="-6557" b="-278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9DEA45-F923-4873-0313-80E1E8DB051E}"/>
                  </a:ext>
                </a:extLst>
              </p:cNvPr>
              <p:cNvSpPr txBox="1"/>
              <p:nvPr/>
            </p:nvSpPr>
            <p:spPr>
              <a:xfrm>
                <a:off x="7638812" y="574353"/>
                <a:ext cx="3821672" cy="791499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 baseline="-25000" dirty="0" err="1">
                        <a:latin typeface="Cambria Math" panose="02040503050406030204" pitchFamily="18" charset="0"/>
                      </a:rPr>
                      <m:t>𝑐𝑡𝑚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=3.453 </m:t>
                    </m:r>
                    <m:f>
                      <m:f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𝑁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𝑚</m:t>
                        </m:r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 baseline="-25000" dirty="0" err="1">
                        <a:latin typeface="Cambria Math" panose="02040503050406030204" pitchFamily="18" charset="0"/>
                      </a:rPr>
                      <m:t>𝑐𝑡𝑚</m:t>
                    </m:r>
                    <m:r>
                      <a:rPr lang="en-US" sz="1600" b="0" i="1" baseline="-2500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baseline="-25000" dirty="0" smtClean="0">
                        <a:latin typeface="Cambria Math" panose="02040503050406030204" pitchFamily="18" charset="0"/>
                      </a:rPr>
                      <m:t>𝑐h𝑎𝑟𝑎𝑐𝑡𝑒𝑟𝑖𝑠𝑡𝑖𝑐</m:t>
                    </m:r>
                    <m:r>
                      <a:rPr lang="en-US" sz="1600" b="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 3.453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×0.7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=2.41</m:t>
                    </m:r>
                    <m:f>
                      <m:f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𝑁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𝑚</m:t>
                        </m:r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b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9DEA45-F923-4873-0313-80E1E8DB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812" y="574353"/>
                <a:ext cx="3821672" cy="791499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5" descr="A graph of a model&#10;&#10;Description automatically generated">
            <a:extLst>
              <a:ext uri="{FF2B5EF4-FFF2-40B4-BE49-F238E27FC236}">
                <a16:creationId xmlns:a16="http://schemas.microsoft.com/office/drawing/2014/main" id="{5446BD62-E47D-4BF0-5701-C06A08502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7" y="1633740"/>
            <a:ext cx="4062979" cy="3047234"/>
          </a:xfrm>
        </p:spPr>
      </p:pic>
      <p:pic>
        <p:nvPicPr>
          <p:cNvPr id="10" name="Picture 9" descr="A graph of a model&#10;&#10;Description automatically generated">
            <a:extLst>
              <a:ext uri="{FF2B5EF4-FFF2-40B4-BE49-F238E27FC236}">
                <a16:creationId xmlns:a16="http://schemas.microsoft.com/office/drawing/2014/main" id="{B3E8EF11-5B98-1009-347C-4A69DDBB7B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29" y="1640168"/>
            <a:ext cx="4062979" cy="3047234"/>
          </a:xfrm>
          <a:prstGeom prst="rect">
            <a:avLst/>
          </a:prstGeom>
        </p:spPr>
      </p:pic>
      <p:pic>
        <p:nvPicPr>
          <p:cNvPr id="11" name="Picture 10" descr="A graph of a model&#10;&#10;Description automatically generated">
            <a:extLst>
              <a:ext uri="{FF2B5EF4-FFF2-40B4-BE49-F238E27FC236}">
                <a16:creationId xmlns:a16="http://schemas.microsoft.com/office/drawing/2014/main" id="{9E39CB1C-9E4C-43EA-4EFA-1A2594C131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16" y="1633740"/>
            <a:ext cx="3969512" cy="29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13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E1DC7E0-895C-AEEE-48D8-47E91F2C1264}"/>
              </a:ext>
            </a:extLst>
          </p:cNvPr>
          <p:cNvSpPr/>
          <p:nvPr/>
        </p:nvSpPr>
        <p:spPr>
          <a:xfrm>
            <a:off x="2915920" y="239852"/>
            <a:ext cx="3942080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Analysis preliminary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9EAF1A-4BAC-44F1-9F8D-B321DC4728A3}"/>
                  </a:ext>
                </a:extLst>
              </p:cNvPr>
              <p:cNvSpPr txBox="1"/>
              <p:nvPr/>
            </p:nvSpPr>
            <p:spPr>
              <a:xfrm>
                <a:off x="6858000" y="444033"/>
                <a:ext cx="3462766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highlight>
                      <a:srgbClr val="FFFFCC"/>
                    </a:highlight>
                  </a:rPr>
                  <a:t>CASE 1: NPFRC  40 </a:t>
                </a:r>
                <a14:m>
                  <m:oMath xmlns:m="http://schemas.openxmlformats.org/officeDocument/2006/math"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𝒌𝒈</m:t>
                    </m:r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N" b="1" dirty="0">
                  <a:highlight>
                    <a:srgbClr val="FFFFCC"/>
                  </a:highlight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9EAF1A-4BAC-44F1-9F8D-B321DC472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44033"/>
                <a:ext cx="3462766" cy="375552"/>
              </a:xfrm>
              <a:prstGeom prst="rect">
                <a:avLst/>
              </a:prstGeom>
              <a:blipFill>
                <a:blip r:embed="rId3"/>
                <a:stretch>
                  <a:fillRect l="-1408" t="-6557" b="-278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E1CCA67-7E23-D3EF-B3C6-7817215D43AE}"/>
              </a:ext>
            </a:extLst>
          </p:cNvPr>
          <p:cNvSpPr txBox="1"/>
          <p:nvPr/>
        </p:nvSpPr>
        <p:spPr>
          <a:xfrm>
            <a:off x="140208" y="834931"/>
            <a:ext cx="6717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From experiments: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highlight>
                  <a:srgbClr val="FFCC66"/>
                </a:highlight>
              </a:rPr>
              <a:t>Initial spalling cracks </a:t>
            </a:r>
            <a:r>
              <a:rPr lang="en-IN" dirty="0"/>
              <a:t>occur at </a:t>
            </a:r>
            <a:r>
              <a:rPr lang="en-IN" b="1" dirty="0">
                <a:highlight>
                  <a:srgbClr val="FFCC66"/>
                </a:highlight>
              </a:rPr>
              <a:t>473 </a:t>
            </a:r>
            <a:r>
              <a:rPr lang="en-IN" b="1" dirty="0" err="1">
                <a:highlight>
                  <a:srgbClr val="FFCC66"/>
                </a:highlight>
              </a:rPr>
              <a:t>kN</a:t>
            </a:r>
            <a:endParaRPr lang="en-IN" b="1" dirty="0">
              <a:highlight>
                <a:srgbClr val="FFCC66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Initial splitting cracks occur at 963 </a:t>
            </a:r>
            <a:r>
              <a:rPr lang="en-IN" dirty="0" err="1"/>
              <a:t>kN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After further increase in load splitting failure occurs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D062B-1114-6211-E489-52C2A8ABDC42}"/>
              </a:ext>
            </a:extLst>
          </p:cNvPr>
          <p:cNvSpPr txBox="1"/>
          <p:nvPr/>
        </p:nvSpPr>
        <p:spPr>
          <a:xfrm>
            <a:off x="5806804" y="893422"/>
            <a:ext cx="6717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From numerical model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highlight>
                  <a:srgbClr val="FFCC66"/>
                </a:highlight>
              </a:rPr>
              <a:t>Initial spalling cracks </a:t>
            </a:r>
            <a:r>
              <a:rPr lang="en-IN" dirty="0"/>
              <a:t>occur at </a:t>
            </a:r>
            <a:r>
              <a:rPr lang="en-IN" b="1" dirty="0">
                <a:highlight>
                  <a:srgbClr val="FFCC66"/>
                </a:highlight>
              </a:rPr>
              <a:t>465 </a:t>
            </a:r>
            <a:r>
              <a:rPr lang="en-IN" b="1" dirty="0" err="1">
                <a:highlight>
                  <a:srgbClr val="FFCC66"/>
                </a:highlight>
              </a:rPr>
              <a:t>kN</a:t>
            </a:r>
            <a:endParaRPr lang="en-IN" b="1" dirty="0">
              <a:highlight>
                <a:srgbClr val="FFCC66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Initial splitting cracks occur at 963 </a:t>
            </a:r>
            <a:r>
              <a:rPr lang="en-IN" dirty="0" err="1"/>
              <a:t>kN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After further increase in load – not captured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079EE1-3877-E149-CD8E-7B0A6A37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425" y="2273109"/>
            <a:ext cx="3228224" cy="961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F7B80C-4B2A-02C2-7D80-9ED2E710D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143" y="3972062"/>
            <a:ext cx="1193101" cy="264608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01EFD0F-F89C-313F-1B91-6BDF0B6647D3}"/>
              </a:ext>
            </a:extLst>
          </p:cNvPr>
          <p:cNvGrpSpPr/>
          <p:nvPr/>
        </p:nvGrpSpPr>
        <p:grpSpPr>
          <a:xfrm>
            <a:off x="257069" y="2753782"/>
            <a:ext cx="4701667" cy="4028313"/>
            <a:chOff x="390144" y="2511059"/>
            <a:chExt cx="4701667" cy="4028313"/>
          </a:xfrm>
        </p:grpSpPr>
        <p:pic>
          <p:nvPicPr>
            <p:cNvPr id="17" name="Picture 16" descr="A graph of a model&#10;&#10;Description automatically generated">
              <a:extLst>
                <a:ext uri="{FF2B5EF4-FFF2-40B4-BE49-F238E27FC236}">
                  <a16:creationId xmlns:a16="http://schemas.microsoft.com/office/drawing/2014/main" id="{09C22DC3-B2E4-6583-A184-FA4848F6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44" y="2511059"/>
              <a:ext cx="4701667" cy="402831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76E3EE8-C2F9-8E42-A9E6-4DC9DE595216}"/>
                </a:ext>
              </a:extLst>
            </p:cNvPr>
            <p:cNvSpPr/>
            <p:nvPr/>
          </p:nvSpPr>
          <p:spPr>
            <a:xfrm>
              <a:off x="653143" y="4592097"/>
              <a:ext cx="432079" cy="271305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899178-6046-DBF9-2AA7-916FF0AB5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095" y="3292946"/>
            <a:ext cx="5481671" cy="33252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9EC541-E544-43F0-A30E-D51CF927398E}"/>
              </a:ext>
            </a:extLst>
          </p:cNvPr>
          <p:cNvSpPr txBox="1"/>
          <p:nvPr/>
        </p:nvSpPr>
        <p:spPr>
          <a:xfrm>
            <a:off x="577522" y="2165645"/>
            <a:ext cx="375671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/>
              <a:t>-1.7% </a:t>
            </a:r>
            <a:r>
              <a:rPr lang="en-IN" b="1" dirty="0"/>
              <a:t>difference between experimental and numerical value</a:t>
            </a:r>
          </a:p>
        </p:txBody>
      </p:sp>
    </p:spTree>
    <p:extLst>
      <p:ext uri="{BB962C8B-B14F-4D97-AF65-F5344CB8AC3E}">
        <p14:creationId xmlns:p14="http://schemas.microsoft.com/office/powerpoint/2010/main" val="16128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14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E1DC7E0-895C-AEEE-48D8-47E91F2C1264}"/>
              </a:ext>
            </a:extLst>
          </p:cNvPr>
          <p:cNvSpPr/>
          <p:nvPr/>
        </p:nvSpPr>
        <p:spPr>
          <a:xfrm>
            <a:off x="2915920" y="239852"/>
            <a:ext cx="3942080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Analysis preliminary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9EAF1A-4BAC-44F1-9F8D-B321DC4728A3}"/>
                  </a:ext>
                </a:extLst>
              </p:cNvPr>
              <p:cNvSpPr txBox="1"/>
              <p:nvPr/>
            </p:nvSpPr>
            <p:spPr>
              <a:xfrm>
                <a:off x="6858000" y="444033"/>
                <a:ext cx="3462766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highlight>
                      <a:srgbClr val="FFFFCC"/>
                    </a:highlight>
                  </a:rPr>
                  <a:t>CASE 1: NPFRC  40 </a:t>
                </a:r>
                <a14:m>
                  <m:oMath xmlns:m="http://schemas.openxmlformats.org/officeDocument/2006/math"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𝒌𝒈</m:t>
                    </m:r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N" b="1" dirty="0">
                  <a:highlight>
                    <a:srgbClr val="FFFFCC"/>
                  </a:highlight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9EAF1A-4BAC-44F1-9F8D-B321DC472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44033"/>
                <a:ext cx="3462766" cy="375552"/>
              </a:xfrm>
              <a:prstGeom prst="rect">
                <a:avLst/>
              </a:prstGeom>
              <a:blipFill>
                <a:blip r:embed="rId3"/>
                <a:stretch>
                  <a:fillRect l="-1408" t="-6557" b="-278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E1CCA67-7E23-D3EF-B3C6-7817215D43AE}"/>
              </a:ext>
            </a:extLst>
          </p:cNvPr>
          <p:cNvSpPr txBox="1"/>
          <p:nvPr/>
        </p:nvSpPr>
        <p:spPr>
          <a:xfrm>
            <a:off x="140208" y="834931"/>
            <a:ext cx="6717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From experiments: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Initial spalling cracks occur at 473 </a:t>
            </a:r>
            <a:r>
              <a:rPr lang="en-IN" dirty="0" err="1"/>
              <a:t>kN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highlight>
                  <a:srgbClr val="FFFFCC"/>
                </a:highlight>
              </a:rPr>
              <a:t>Initial splitting cracks </a:t>
            </a:r>
            <a:r>
              <a:rPr lang="en-IN" dirty="0"/>
              <a:t>occur at </a:t>
            </a:r>
            <a:r>
              <a:rPr lang="en-IN" b="1" dirty="0">
                <a:highlight>
                  <a:srgbClr val="FFFFCC"/>
                </a:highlight>
              </a:rPr>
              <a:t>963 </a:t>
            </a:r>
            <a:r>
              <a:rPr lang="en-IN" b="1" dirty="0" err="1">
                <a:highlight>
                  <a:srgbClr val="FFFFCC"/>
                </a:highlight>
              </a:rPr>
              <a:t>kN</a:t>
            </a:r>
            <a:endParaRPr lang="en-IN" b="1" dirty="0">
              <a:highlight>
                <a:srgbClr val="FFFFCC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highlight>
                  <a:srgbClr val="FFCC66"/>
                </a:highlight>
              </a:rPr>
              <a:t>After further increase in load </a:t>
            </a:r>
            <a:r>
              <a:rPr lang="en-IN" b="1" dirty="0">
                <a:highlight>
                  <a:srgbClr val="FFCC66"/>
                </a:highlight>
              </a:rPr>
              <a:t>splitting failure occurs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D062B-1114-6211-E489-52C2A8ABDC42}"/>
              </a:ext>
            </a:extLst>
          </p:cNvPr>
          <p:cNvSpPr txBox="1"/>
          <p:nvPr/>
        </p:nvSpPr>
        <p:spPr>
          <a:xfrm>
            <a:off x="5806804" y="893422"/>
            <a:ext cx="6717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From numerical model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Initial spalling cracks occur at 465 </a:t>
            </a:r>
            <a:r>
              <a:rPr lang="en-IN" dirty="0" err="1"/>
              <a:t>kN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highlight>
                  <a:srgbClr val="FFFFCC"/>
                </a:highlight>
              </a:rPr>
              <a:t>Initial splitting cracks </a:t>
            </a:r>
            <a:r>
              <a:rPr lang="en-IN" dirty="0"/>
              <a:t>occur at</a:t>
            </a:r>
            <a:r>
              <a:rPr lang="en-IN" b="1" dirty="0">
                <a:highlight>
                  <a:srgbClr val="FFFFCC"/>
                </a:highlight>
              </a:rPr>
              <a:t> 947 </a:t>
            </a:r>
            <a:r>
              <a:rPr lang="en-IN" b="1" dirty="0" err="1">
                <a:highlight>
                  <a:srgbClr val="FFFFCC"/>
                </a:highlight>
              </a:rPr>
              <a:t>kN</a:t>
            </a:r>
            <a:endParaRPr lang="en-IN" b="1" dirty="0">
              <a:highlight>
                <a:srgbClr val="FFFFCC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highlight>
                  <a:srgbClr val="FFCC66"/>
                </a:highlight>
              </a:rPr>
              <a:t>After further increase in load – </a:t>
            </a:r>
            <a:r>
              <a:rPr lang="en-IN" b="1" dirty="0">
                <a:highlight>
                  <a:srgbClr val="FFCC66"/>
                </a:highlight>
              </a:rPr>
              <a:t>not captured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7DD316-A045-9237-E780-B3A26CD0AF41}"/>
              </a:ext>
            </a:extLst>
          </p:cNvPr>
          <p:cNvGrpSpPr/>
          <p:nvPr/>
        </p:nvGrpSpPr>
        <p:grpSpPr>
          <a:xfrm>
            <a:off x="224413" y="2942362"/>
            <a:ext cx="4642705" cy="3760757"/>
            <a:chOff x="301680" y="2942362"/>
            <a:chExt cx="4642705" cy="3760757"/>
          </a:xfrm>
        </p:grpSpPr>
        <p:pic>
          <p:nvPicPr>
            <p:cNvPr id="6" name="Picture 5" descr="A graph of a model and a red line&#10;&#10;Description automatically generated">
              <a:extLst>
                <a:ext uri="{FF2B5EF4-FFF2-40B4-BE49-F238E27FC236}">
                  <a16:creationId xmlns:a16="http://schemas.microsoft.com/office/drawing/2014/main" id="{9863BD47-DC4B-52CB-2095-B5F960D6A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680" y="2942362"/>
              <a:ext cx="4642705" cy="376075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472568-7B1D-7F62-49CB-5B372D5E4043}"/>
                </a:ext>
              </a:extLst>
            </p:cNvPr>
            <p:cNvSpPr/>
            <p:nvPr/>
          </p:nvSpPr>
          <p:spPr>
            <a:xfrm>
              <a:off x="562711" y="3677702"/>
              <a:ext cx="432079" cy="271305"/>
            </a:xfrm>
            <a:prstGeom prst="ellipse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2FB42CD-7CE7-4716-A633-B452BF43B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350" y="3157788"/>
            <a:ext cx="5511727" cy="3328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AA43B-9DAE-DE68-B317-BA3EFFDC4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7978" y="4241398"/>
            <a:ext cx="1032346" cy="2245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F14D13-3CE7-2C34-092C-BEBD2F190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350" y="2264706"/>
            <a:ext cx="3104539" cy="879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B96BE5-847C-8CE7-4C4B-669D99AFC824}"/>
              </a:ext>
            </a:extLst>
          </p:cNvPr>
          <p:cNvSpPr txBox="1"/>
          <p:nvPr/>
        </p:nvSpPr>
        <p:spPr>
          <a:xfrm>
            <a:off x="577522" y="2165645"/>
            <a:ext cx="375671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-1.7% difference between experimental and numerical value</a:t>
            </a:r>
          </a:p>
        </p:txBody>
      </p:sp>
    </p:spTree>
    <p:extLst>
      <p:ext uri="{BB962C8B-B14F-4D97-AF65-F5344CB8AC3E}">
        <p14:creationId xmlns:p14="http://schemas.microsoft.com/office/powerpoint/2010/main" val="28300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15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59" y="239853"/>
            <a:ext cx="3617943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Summary and future work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30BFC-D769-9EE7-E2E0-BD5D95EA5267}"/>
              </a:ext>
            </a:extLst>
          </p:cNvPr>
          <p:cNvSpPr txBox="1"/>
          <p:nvPr/>
        </p:nvSpPr>
        <p:spPr>
          <a:xfrm>
            <a:off x="999479" y="1204340"/>
            <a:ext cx="105404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/>
              <a:t>Simulation of splitting and spalling stress in SFRC segment – complex non-linear FEA</a:t>
            </a:r>
          </a:p>
          <a:p>
            <a:endParaRPr lang="en-US" sz="2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2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The numerical model gives good correlation with the initial modulus, first crack load and the horizontal portion after the first crack load of the experimental load-displacement curve</a:t>
            </a:r>
          </a:p>
          <a:p>
            <a:endParaRPr lang="en-US" sz="2200" dirty="0"/>
          </a:p>
          <a:p>
            <a:endParaRPr lang="en-US" sz="2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/>
              <a:t>Numerical model has captured the initial spalling crack load and initial splitting crack load observed in the experiment</a:t>
            </a:r>
          </a:p>
          <a:p>
            <a:endParaRPr lang="en-US" sz="2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2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Efforts are ongoing to simulate the subsequent increase in load after the horizontal portion of the experimental load-displacement curve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5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etal scaffolding in a factory&#10;&#10;Description automatically generated">
            <a:extLst>
              <a:ext uri="{FF2B5EF4-FFF2-40B4-BE49-F238E27FC236}">
                <a16:creationId xmlns:a16="http://schemas.microsoft.com/office/drawing/2014/main" id="{7687DC6E-14F8-805F-F883-FDB6E16D8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7" b="36384"/>
          <a:stretch/>
        </p:blipFill>
        <p:spPr>
          <a:xfrm>
            <a:off x="-39884" y="0"/>
            <a:ext cx="6575795" cy="5803682"/>
          </a:xfrm>
          <a:prstGeom prst="rect">
            <a:avLst/>
          </a:prstGeom>
        </p:spPr>
      </p:pic>
      <p:pic>
        <p:nvPicPr>
          <p:cNvPr id="3" name="Picture 2" descr="A group of people standing in front of a machine&#10;&#10;Description automatically generated">
            <a:extLst>
              <a:ext uri="{FF2B5EF4-FFF2-40B4-BE49-F238E27FC236}">
                <a16:creationId xmlns:a16="http://schemas.microsoft.com/office/drawing/2014/main" id="{EC58E22A-1582-46C2-A949-875354685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21" y="0"/>
            <a:ext cx="3379118" cy="4501740"/>
          </a:xfrm>
          <a:prstGeom prst="rect">
            <a:avLst/>
          </a:prstGeom>
          <a:effectLst/>
        </p:spPr>
      </p:pic>
      <p:pic>
        <p:nvPicPr>
          <p:cNvPr id="15" name="Picture 1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47028D7-2668-AC39-EC1A-23614D343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84" y="3420972"/>
            <a:ext cx="6738085" cy="2849181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D5D243-13C6-82C6-E6A4-8BD5A68DCEE0}"/>
              </a:ext>
            </a:extLst>
          </p:cNvPr>
          <p:cNvSpPr/>
          <p:nvPr/>
        </p:nvSpPr>
        <p:spPr>
          <a:xfrm rot="5400000">
            <a:off x="5772054" y="-424799"/>
            <a:ext cx="5995146" cy="6844748"/>
          </a:xfrm>
          <a:prstGeom prst="flowChartDocumen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606F37-8050-D96A-4A6D-FD5AC9949155}"/>
              </a:ext>
            </a:extLst>
          </p:cNvPr>
          <p:cNvGrpSpPr/>
          <p:nvPr/>
        </p:nvGrpSpPr>
        <p:grpSpPr>
          <a:xfrm>
            <a:off x="0" y="5973157"/>
            <a:ext cx="12192000" cy="862853"/>
            <a:chOff x="0" y="5995147"/>
            <a:chExt cx="9144000" cy="86285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F4A33B-F5B7-2E3E-C383-1D5177B1B61D}"/>
                </a:ext>
              </a:extLst>
            </p:cNvPr>
            <p:cNvSpPr/>
            <p:nvPr/>
          </p:nvSpPr>
          <p:spPr>
            <a:xfrm>
              <a:off x="0" y="5995147"/>
              <a:ext cx="9144000" cy="8628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FD9AE8-A07D-A2A5-15C5-37E9E8B05D2F}"/>
                </a:ext>
              </a:extLst>
            </p:cNvPr>
            <p:cNvSpPr txBox="1"/>
            <p:nvPr/>
          </p:nvSpPr>
          <p:spPr>
            <a:xfrm>
              <a:off x="251520" y="6165304"/>
              <a:ext cx="4752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solidFill>
                    <a:schemeClr val="bg2"/>
                  </a:solidFill>
                  <a:latin typeface="Monotype Corsiva" panose="03010101010201010101" pitchFamily="66" charset="0"/>
                  <a:ea typeface="ADLaM Display" panose="020F0502020204030204" pitchFamily="2" charset="0"/>
                  <a:cs typeface="Forte Forward" panose="020F0502020204030204" pitchFamily="2" charset="0"/>
                </a:rPr>
                <a:t>Thank you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F56FCC-B13A-CF7B-D403-D67387B8010B}"/>
                </a:ext>
              </a:extLst>
            </p:cNvPr>
            <p:cNvSpPr txBox="1"/>
            <p:nvPr/>
          </p:nvSpPr>
          <p:spPr>
            <a:xfrm>
              <a:off x="3203848" y="6125362"/>
              <a:ext cx="5760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dirty="0">
                  <a:solidFill>
                    <a:schemeClr val="bg2"/>
                  </a:solidFill>
                </a:rPr>
                <a:t>Keerthana </a:t>
              </a:r>
              <a:r>
                <a:rPr lang="en-IN" dirty="0" err="1">
                  <a:solidFill>
                    <a:schemeClr val="bg2"/>
                  </a:solidFill>
                </a:rPr>
                <a:t>Kirupakaran</a:t>
              </a:r>
              <a:endParaRPr lang="en-IN" dirty="0">
                <a:solidFill>
                  <a:schemeClr val="bg2"/>
                </a:solidFill>
              </a:endParaRPr>
            </a:p>
            <a:p>
              <a:pPr algn="r"/>
              <a:r>
                <a:rPr lang="en-IN" dirty="0">
                  <a:solidFill>
                    <a:schemeClr val="bg2"/>
                  </a:solidFill>
                </a:rPr>
                <a:t> keerthanak@civil.iitm.ac.in</a:t>
              </a:r>
            </a:p>
          </p:txBody>
        </p:sp>
      </p:grpSp>
      <p:pic>
        <p:nvPicPr>
          <p:cNvPr id="5" name="Picture 4" descr="A logo with text on it&#10;&#10;Description automatically generated">
            <a:extLst>
              <a:ext uri="{FF2B5EF4-FFF2-40B4-BE49-F238E27FC236}">
                <a16:creationId xmlns:a16="http://schemas.microsoft.com/office/drawing/2014/main" id="{775A8DB9-0330-7132-5200-DD79F7042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310" y="4187709"/>
            <a:ext cx="4442468" cy="1492307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7E1BB573-208C-810B-3724-7A33498F0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06" y="2447486"/>
            <a:ext cx="2928907" cy="1647305"/>
          </a:xfrm>
          <a:prstGeom prst="rect">
            <a:avLst/>
          </a:prstGeom>
        </p:spPr>
      </p:pic>
      <p:pic>
        <p:nvPicPr>
          <p:cNvPr id="9" name="Google Shape;194;p14">
            <a:extLst>
              <a:ext uri="{FF2B5EF4-FFF2-40B4-BE49-F238E27FC236}">
                <a16:creationId xmlns:a16="http://schemas.microsoft.com/office/drawing/2014/main" id="{9491020E-8EB1-872B-3D29-DE3D1E6FD97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744" b="-245"/>
          <a:stretch/>
        </p:blipFill>
        <p:spPr>
          <a:xfrm>
            <a:off x="9931045" y="514537"/>
            <a:ext cx="1751389" cy="170188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</p:pic>
      <p:pic>
        <p:nvPicPr>
          <p:cNvPr id="12" name="Picture 4" descr="logo-Unibs - Fondazione della Comunità Bresciana">
            <a:extLst>
              <a:ext uri="{FF2B5EF4-FFF2-40B4-BE49-F238E27FC236}">
                <a16:creationId xmlns:a16="http://schemas.microsoft.com/office/drawing/2014/main" id="{1BCAD8A4-5372-A825-14EB-7B8ED9BD0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34" y="-108415"/>
            <a:ext cx="3921894" cy="29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22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F4BB97-45E2-D799-FCF9-F4EBF7975EB1}"/>
              </a:ext>
            </a:extLst>
          </p:cNvPr>
          <p:cNvCxnSpPr>
            <a:stCxn id="6" idx="2"/>
            <a:endCxn id="16" idx="2"/>
          </p:cNvCxnSpPr>
          <p:nvPr/>
        </p:nvCxnSpPr>
        <p:spPr>
          <a:xfrm>
            <a:off x="1330558" y="1865181"/>
            <a:ext cx="0" cy="341307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17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C03BDD80-5100-E1A3-064A-06CE029E9863}"/>
              </a:ext>
            </a:extLst>
          </p:cNvPr>
          <p:cNvSpPr/>
          <p:nvPr/>
        </p:nvSpPr>
        <p:spPr>
          <a:xfrm>
            <a:off x="2915919" y="239852"/>
            <a:ext cx="3923291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Analysis input 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6ADE1D-9F51-C0D7-1A88-29046DCE1855}"/>
              </a:ext>
            </a:extLst>
          </p:cNvPr>
          <p:cNvSpPr/>
          <p:nvPr/>
        </p:nvSpPr>
        <p:spPr>
          <a:xfrm>
            <a:off x="589124" y="1138671"/>
            <a:ext cx="1482868" cy="726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C1947D56-DCD4-0A8C-4AD3-FF031B35D607}"/>
              </a:ext>
            </a:extLst>
          </p:cNvPr>
          <p:cNvSpPr/>
          <p:nvPr/>
        </p:nvSpPr>
        <p:spPr>
          <a:xfrm flipH="1">
            <a:off x="2198452" y="1243400"/>
            <a:ext cx="5699343" cy="517052"/>
          </a:xfrm>
          <a:prstGeom prst="homePlat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C00000"/>
                </a:solidFill>
              </a:rPr>
              <a:t>Number of load steps and  step size is varied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42D2BD-6952-C28C-E90E-1DE2049BE587}"/>
              </a:ext>
            </a:extLst>
          </p:cNvPr>
          <p:cNvSpPr/>
          <p:nvPr/>
        </p:nvSpPr>
        <p:spPr>
          <a:xfrm>
            <a:off x="589124" y="2199169"/>
            <a:ext cx="1482868" cy="7265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Analysis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DE9DC-7517-2B45-893C-3AD452DCC29D}"/>
              </a:ext>
            </a:extLst>
          </p:cNvPr>
          <p:cNvSpPr/>
          <p:nvPr/>
        </p:nvSpPr>
        <p:spPr>
          <a:xfrm>
            <a:off x="589124" y="4551744"/>
            <a:ext cx="1482868" cy="7265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2B130-4E6A-E3E0-C7B0-7B25066CEC7A}"/>
                  </a:ext>
                </a:extLst>
              </p:cNvPr>
              <p:cNvSpPr/>
              <p:nvPr/>
            </p:nvSpPr>
            <p:spPr>
              <a:xfrm>
                <a:off x="2402725" y="2211420"/>
                <a:ext cx="7929371" cy="20608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softEdge rad="12700"/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b="1" dirty="0">
                    <a:solidFill>
                      <a:srgbClr val="0070C0"/>
                    </a:solidFill>
                  </a:rPr>
                  <a:t>Upto first crack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dirty="0"/>
                  <a:t>Load step sizes: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start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,0.2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, 0.004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</m:oMath>
                </a14:m>
                <a:endParaRPr lang="en-IN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b="1" dirty="0"/>
                  <a:t>Last converged step is saved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dirty="0"/>
                  <a:t>Equilibrium iteration: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1600" dirty="0"/>
                  <a:t>Newton-Raphson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1600" dirty="0"/>
                  <a:t>Force norm and displacement norm (convergence tolerance = 0.01)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2B130-4E6A-E3E0-C7B0-7B25066C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725" y="2211420"/>
                <a:ext cx="7929371" cy="2060820"/>
              </a:xfrm>
              <a:prstGeom prst="rect">
                <a:avLst/>
              </a:prstGeom>
              <a:blipFill>
                <a:blip r:embed="rId3"/>
                <a:stretch>
                  <a:fillRect l="-384"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914D61C-C115-7449-319D-72967DAED185}"/>
                  </a:ext>
                </a:extLst>
              </p:cNvPr>
              <p:cNvSpPr/>
              <p:nvPr/>
            </p:nvSpPr>
            <p:spPr>
              <a:xfrm>
                <a:off x="2402731" y="4551744"/>
                <a:ext cx="7929363" cy="1829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softEdge rad="12700"/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b="1" dirty="0">
                    <a:solidFill>
                      <a:srgbClr val="0070C0"/>
                    </a:solidFill>
                  </a:rPr>
                  <a:t>Post first crack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dirty="0"/>
                  <a:t>Load step sizes: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500 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steps</m:t>
                        </m:r>
                      </m:e>
                    </m:d>
                  </m:oMath>
                </a14:m>
                <a:endParaRPr lang="en-IN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dirty="0"/>
                  <a:t>Equilibrium iteration: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1600" dirty="0"/>
                  <a:t>Secant quasi-Newton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IN" sz="1600" dirty="0"/>
                  <a:t>Force norm and displacement norm (convergence tolerance = 0.01)</a:t>
                </a:r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I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914D61C-C115-7449-319D-72967DAED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731" y="4551744"/>
                <a:ext cx="7929363" cy="1829601"/>
              </a:xfrm>
              <a:prstGeom prst="rect">
                <a:avLst/>
              </a:prstGeom>
              <a:blipFill>
                <a:blip r:embed="rId4"/>
                <a:stretch>
                  <a:fillRect l="-384"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15162-7760-D0C0-45BF-FE28382D36A9}"/>
                  </a:ext>
                </a:extLst>
              </p:cNvPr>
              <p:cNvSpPr txBox="1"/>
              <p:nvPr/>
            </p:nvSpPr>
            <p:spPr>
              <a:xfrm>
                <a:off x="7314038" y="576406"/>
                <a:ext cx="301805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highlight>
                      <a:srgbClr val="FFFFCC"/>
                    </a:highlight>
                  </a:rPr>
                  <a:t>CASE 1: SFRC = 40 </a:t>
                </a:r>
                <a14:m>
                  <m:oMath xmlns:m="http://schemas.openxmlformats.org/officeDocument/2006/math"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𝒌𝒈</m:t>
                    </m:r>
                    <m:r>
                      <a:rPr lang="en-IN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N" b="1" dirty="0">
                  <a:highlight>
                    <a:srgbClr val="FFFFCC"/>
                  </a:highlight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15162-7760-D0C0-45BF-FE28382D3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38" y="576406"/>
                <a:ext cx="3018058" cy="375552"/>
              </a:xfrm>
              <a:prstGeom prst="rect">
                <a:avLst/>
              </a:prstGeom>
              <a:blipFill>
                <a:blip r:embed="rId5"/>
                <a:stretch>
                  <a:fillRect l="-1818" t="-6557" b="-278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58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5" grpId="0" animBg="1"/>
      <p:bldP spid="16" grpId="0" animBg="1"/>
      <p:bldP spid="23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2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611120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Background</a:t>
            </a:r>
          </a:p>
        </p:txBody>
      </p:sp>
      <p:pic>
        <p:nvPicPr>
          <p:cNvPr id="1026" name="Picture 2" descr="This machine is boring. : r/gifs">
            <a:extLst>
              <a:ext uri="{FF2B5EF4-FFF2-40B4-BE49-F238E27FC236}">
                <a16:creationId xmlns:a16="http://schemas.microsoft.com/office/drawing/2014/main" id="{BACD7770-A8BE-AD31-B25D-A971F350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0738" y="975270"/>
            <a:ext cx="4201421" cy="265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420965-E34D-AA25-3920-D62F54712A7F}"/>
              </a:ext>
            </a:extLst>
          </p:cNvPr>
          <p:cNvSpPr txBox="1"/>
          <p:nvPr/>
        </p:nvSpPr>
        <p:spPr>
          <a:xfrm>
            <a:off x="346268" y="3237871"/>
            <a:ext cx="32860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/>
              <a:t>https://www.reddit.com/r/MachinePorn/comments/125ilo9/tunnel_boring_machine_tbm/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5799DD-231A-5FAC-B551-0CB225135910}"/>
              </a:ext>
            </a:extLst>
          </p:cNvPr>
          <p:cNvGrpSpPr/>
          <p:nvPr/>
        </p:nvGrpSpPr>
        <p:grpSpPr>
          <a:xfrm>
            <a:off x="573139" y="3752132"/>
            <a:ext cx="3717214" cy="2425941"/>
            <a:chOff x="306393" y="3809570"/>
            <a:chExt cx="4030202" cy="275031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B008AEA-39E1-837F-A4F6-C066D39519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2" t="7023"/>
            <a:stretch/>
          </p:blipFill>
          <p:spPr bwMode="auto">
            <a:xfrm>
              <a:off x="306393" y="3809570"/>
              <a:ext cx="4030202" cy="2750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778F2-1FC0-E06F-66DB-C03C0C7AC37D}"/>
                </a:ext>
              </a:extLst>
            </p:cNvPr>
            <p:cNvSpPr txBox="1"/>
            <p:nvPr/>
          </p:nvSpPr>
          <p:spPr>
            <a:xfrm>
              <a:off x="1521995" y="5316163"/>
              <a:ext cx="1968071" cy="36637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Splitting stresses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987908-3CFC-7556-6EFE-5F287F2FEFAF}"/>
                </a:ext>
              </a:extLst>
            </p:cNvPr>
            <p:cNvSpPr txBox="1"/>
            <p:nvPr/>
          </p:nvSpPr>
          <p:spPr>
            <a:xfrm>
              <a:off x="1521995" y="4826007"/>
              <a:ext cx="1855646" cy="36637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IN" sz="15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Spalling stresses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3EE9BF-6E45-0A25-074D-AB980E72FF6D}"/>
              </a:ext>
            </a:extLst>
          </p:cNvPr>
          <p:cNvSpPr txBox="1"/>
          <p:nvPr/>
        </p:nvSpPr>
        <p:spPr>
          <a:xfrm>
            <a:off x="568431" y="637632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Lin et al. 2015 </a:t>
            </a:r>
          </a:p>
        </p:txBody>
      </p:sp>
      <p:pic>
        <p:nvPicPr>
          <p:cNvPr id="1030" name="Picture 6" descr="Buildings 13 02274 g001">
            <a:extLst>
              <a:ext uri="{FF2B5EF4-FFF2-40B4-BE49-F238E27FC236}">
                <a16:creationId xmlns:a16="http://schemas.microsoft.com/office/drawing/2014/main" id="{C2A44239-CAB9-2D76-AEEB-50CFD621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0" y="611890"/>
            <a:ext cx="6007608" cy="324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D8DB06-2C52-736C-D091-7FFD1D59DBF1}"/>
              </a:ext>
            </a:extLst>
          </p:cNvPr>
          <p:cNvSpPr txBox="1"/>
          <p:nvPr/>
        </p:nvSpPr>
        <p:spPr>
          <a:xfrm>
            <a:off x="10480527" y="1564547"/>
            <a:ext cx="15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Xu et al. 2023 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31009332-54A5-41DD-A8F4-5090E8AA6559}"/>
              </a:ext>
            </a:extLst>
          </p:cNvPr>
          <p:cNvSpPr/>
          <p:nvPr/>
        </p:nvSpPr>
        <p:spPr>
          <a:xfrm>
            <a:off x="4660392" y="3913912"/>
            <a:ext cx="3867912" cy="9418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/>
              <a:t>Splitting and spalling cracks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A8250D5-7D07-64AF-9A41-4D07D476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382" y="4519841"/>
            <a:ext cx="2182259" cy="121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1D3013-68D1-1F1F-2559-99248DD24509}"/>
              </a:ext>
            </a:extLst>
          </p:cNvPr>
          <p:cNvSpPr txBox="1"/>
          <p:nvPr/>
        </p:nvSpPr>
        <p:spPr>
          <a:xfrm>
            <a:off x="9331522" y="6413666"/>
            <a:ext cx="2791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000" dirty="0"/>
              <a:t>https://www.surechemical.com/aboutus/RP20230823-Fiber-Reinforced-Concrete.html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B556B-C6B2-85F3-895F-198950779162}"/>
              </a:ext>
            </a:extLst>
          </p:cNvPr>
          <p:cNvSpPr txBox="1"/>
          <p:nvPr/>
        </p:nvSpPr>
        <p:spPr>
          <a:xfrm>
            <a:off x="8528304" y="4150509"/>
            <a:ext cx="352643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IN" b="1" dirty="0"/>
              <a:t>Steel Fibre Reinforced Concrete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C1B9325E-AA25-BD9E-6F81-EB866F1CAC39}"/>
              </a:ext>
            </a:extLst>
          </p:cNvPr>
          <p:cNvSpPr/>
          <p:nvPr/>
        </p:nvSpPr>
        <p:spPr>
          <a:xfrm>
            <a:off x="4660392" y="5017327"/>
            <a:ext cx="4535424" cy="941832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b="1" dirty="0"/>
              <a:t>Better crack width control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b="1" dirty="0"/>
              <a:t>Faster production compared to RCC segment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0594EF-04F1-85FD-951D-8F7181B2CFAC}"/>
              </a:ext>
            </a:extLst>
          </p:cNvPr>
          <p:cNvSpPr txBox="1"/>
          <p:nvPr/>
        </p:nvSpPr>
        <p:spPr>
          <a:xfrm>
            <a:off x="9608812" y="5842589"/>
            <a:ext cx="244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Challenges? </a:t>
            </a:r>
          </a:p>
        </p:txBody>
      </p:sp>
    </p:spTree>
    <p:extLst>
      <p:ext uri="{BB962C8B-B14F-4D97-AF65-F5344CB8AC3E}">
        <p14:creationId xmlns:p14="http://schemas.microsoft.com/office/powerpoint/2010/main" val="31751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 animBg="1"/>
      <p:bldP spid="16" grpId="0" animBg="1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3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3208528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Challenges &amp; Objective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C1B9325E-AA25-BD9E-6F81-EB866F1CAC39}"/>
              </a:ext>
            </a:extLst>
          </p:cNvPr>
          <p:cNvSpPr/>
          <p:nvPr/>
        </p:nvSpPr>
        <p:spPr>
          <a:xfrm>
            <a:off x="237979" y="1188568"/>
            <a:ext cx="3514872" cy="1191778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/>
              <a:t>Unlike conventional RCC, Design of SFRC  - Fracture mechanics principles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C4044D89-42BE-2F23-1764-7B775582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11" y="1252065"/>
            <a:ext cx="2182259" cy="121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5EC62-7293-BFD4-EC9D-436405E9FC9B}"/>
              </a:ext>
            </a:extLst>
          </p:cNvPr>
          <p:cNvSpPr txBox="1"/>
          <p:nvPr/>
        </p:nvSpPr>
        <p:spPr>
          <a:xfrm>
            <a:off x="2880066" y="764481"/>
            <a:ext cx="402701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IN" sz="2000" b="1" dirty="0"/>
              <a:t>Steel Fibre Reinforced Concrete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84961D83-9DE7-2427-C4C6-CDA5128AD480}"/>
              </a:ext>
            </a:extLst>
          </p:cNvPr>
          <p:cNvSpPr/>
          <p:nvPr/>
        </p:nvSpPr>
        <p:spPr>
          <a:xfrm flipH="1">
            <a:off x="6034291" y="1264028"/>
            <a:ext cx="5854544" cy="462994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000" dirty="0"/>
              <a:t>Accurate estimation of splitting and spalling stress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9BAA82-A0EF-36A0-AD90-0A73FF13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495" y="2799792"/>
            <a:ext cx="4625340" cy="255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CB7506-DFCE-7BF7-A31B-23311B76068F}"/>
              </a:ext>
            </a:extLst>
          </p:cNvPr>
          <p:cNvSpPr txBox="1"/>
          <p:nvPr/>
        </p:nvSpPr>
        <p:spPr>
          <a:xfrm>
            <a:off x="9791673" y="5424695"/>
            <a:ext cx="23310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Ouyang et al. 2023</a:t>
            </a:r>
            <a:endParaRPr lang="en-IN" sz="1600" dirty="0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F9FC8DB5-1787-8EBB-8417-EF2CFB555404}"/>
              </a:ext>
            </a:extLst>
          </p:cNvPr>
          <p:cNvSpPr/>
          <p:nvPr/>
        </p:nvSpPr>
        <p:spPr>
          <a:xfrm>
            <a:off x="721370" y="2570342"/>
            <a:ext cx="6208474" cy="708091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3"/>
          </a:lnRef>
          <a:fillRef idx="1003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/>
              <a:t>Strut and Tie – Elastic analysis – Does not give an accurate prediction of stress for SFRC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3265FF-4FE2-38FC-8463-B3DD8A535D89}"/>
              </a:ext>
            </a:extLst>
          </p:cNvPr>
          <p:cNvSpPr/>
          <p:nvPr/>
        </p:nvSpPr>
        <p:spPr>
          <a:xfrm>
            <a:off x="3485197" y="4367937"/>
            <a:ext cx="2834640" cy="802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Non-linear finite element simulations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0BA5C-49CF-E983-8E8D-879053A14805}"/>
              </a:ext>
            </a:extLst>
          </p:cNvPr>
          <p:cNvSpPr/>
          <p:nvPr/>
        </p:nvSpPr>
        <p:spPr>
          <a:xfrm>
            <a:off x="609366" y="4367937"/>
            <a:ext cx="2691618" cy="802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Full-scale testing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D5ABBB-3D71-5FBB-1E5D-97AB0E5C834B}"/>
              </a:ext>
            </a:extLst>
          </p:cNvPr>
          <p:cNvSpPr txBox="1"/>
          <p:nvPr/>
        </p:nvSpPr>
        <p:spPr>
          <a:xfrm>
            <a:off x="618510" y="5188959"/>
            <a:ext cx="2691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Expensive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Time consuming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Large scale testing facility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8D061-0C12-88AE-CE27-C00C1EF5F3FE}"/>
              </a:ext>
            </a:extLst>
          </p:cNvPr>
          <p:cNvSpPr txBox="1"/>
          <p:nvPr/>
        </p:nvSpPr>
        <p:spPr>
          <a:xfrm>
            <a:off x="3457764" y="5156524"/>
            <a:ext cx="3125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/>
              <a:t>Not straight forward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Material constitutive law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Convergence issues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600F6C-F407-B007-BA29-90C37924C689}"/>
              </a:ext>
            </a:extLst>
          </p:cNvPr>
          <p:cNvSpPr/>
          <p:nvPr/>
        </p:nvSpPr>
        <p:spPr>
          <a:xfrm>
            <a:off x="447528" y="4257055"/>
            <a:ext cx="6217919" cy="2132233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BBAD2F-F4DD-09B8-DCAE-90CF8CA7C1E9}"/>
              </a:ext>
            </a:extLst>
          </p:cNvPr>
          <p:cNvSpPr/>
          <p:nvPr/>
        </p:nvSpPr>
        <p:spPr>
          <a:xfrm>
            <a:off x="4293400" y="6103831"/>
            <a:ext cx="6574361" cy="625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Experimentally and </a:t>
            </a:r>
            <a:r>
              <a:rPr lang="en-IN" b="1" dirty="0">
                <a:solidFill>
                  <a:schemeClr val="tx1"/>
                </a:solidFill>
                <a:highlight>
                  <a:srgbClr val="FFFFCC"/>
                </a:highlight>
              </a:rPr>
              <a:t>Numerically</a:t>
            </a:r>
            <a:r>
              <a:rPr lang="en-IN" b="1" dirty="0">
                <a:solidFill>
                  <a:schemeClr val="tx1"/>
                </a:solidFill>
              </a:rPr>
              <a:t> assess the spatially optimized SFRC structural elements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65F075D9-2CDD-0452-593C-418A0F431204}"/>
              </a:ext>
            </a:extLst>
          </p:cNvPr>
          <p:cNvSpPr/>
          <p:nvPr/>
        </p:nvSpPr>
        <p:spPr>
          <a:xfrm>
            <a:off x="2576033" y="6194655"/>
            <a:ext cx="1763461" cy="443507"/>
          </a:xfrm>
          <a:prstGeom prst="homePlate">
            <a:avLst/>
          </a:prstGeom>
          <a:solidFill>
            <a:srgbClr val="8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/>
              <a:t>OBJECTIVE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BCFFD747-3E56-C626-10C8-B16FD1E317ED}"/>
              </a:ext>
            </a:extLst>
          </p:cNvPr>
          <p:cNvSpPr/>
          <p:nvPr/>
        </p:nvSpPr>
        <p:spPr>
          <a:xfrm flipH="1">
            <a:off x="6030814" y="1879754"/>
            <a:ext cx="5858021" cy="396941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000" dirty="0"/>
              <a:t>Spatial optimization for steel fibre dosage in SFRC 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4543594C-C41C-6268-E468-50F366A4AE9B}"/>
              </a:ext>
            </a:extLst>
          </p:cNvPr>
          <p:cNvSpPr/>
          <p:nvPr/>
        </p:nvSpPr>
        <p:spPr>
          <a:xfrm>
            <a:off x="721370" y="3369535"/>
            <a:ext cx="6208474" cy="708091"/>
          </a:xfrm>
          <a:prstGeom prst="homePlate">
            <a:avLst/>
          </a:prstGeom>
          <a:solidFill>
            <a:srgbClr val="FFFFCC"/>
          </a:solidFill>
        </p:spPr>
        <p:style>
          <a:lnRef idx="0">
            <a:schemeClr val="accent3"/>
          </a:lnRef>
          <a:fillRef idx="1003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>
                <a:solidFill>
                  <a:schemeClr val="tx1"/>
                </a:solidFill>
              </a:rPr>
              <a:t>Mechanical performance of spatially optimized SFRC?</a:t>
            </a:r>
          </a:p>
        </p:txBody>
      </p:sp>
    </p:spTree>
    <p:extLst>
      <p:ext uri="{BB962C8B-B14F-4D97-AF65-F5344CB8AC3E}">
        <p14:creationId xmlns:p14="http://schemas.microsoft.com/office/powerpoint/2010/main" val="276939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  <p:bldP spid="19" grpId="0"/>
      <p:bldP spid="21" grpId="0" animBg="1"/>
      <p:bldP spid="22" grpId="0" animBg="1"/>
      <p:bldP spid="23" grpId="0" animBg="1"/>
      <p:bldP spid="24" grpId="0"/>
      <p:bldP spid="25" grpId="0"/>
      <p:bldP spid="26" grpId="0" animBg="1"/>
      <p:bldP spid="29" grpId="0" animBg="1"/>
      <p:bldP spid="27" grpId="0" animBg="1"/>
      <p:bldP spid="30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4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Specimen details</a:t>
            </a:r>
          </a:p>
        </p:txBody>
      </p:sp>
      <p:grpSp>
        <p:nvGrpSpPr>
          <p:cNvPr id="4784" name="Group 4783">
            <a:extLst>
              <a:ext uri="{FF2B5EF4-FFF2-40B4-BE49-F238E27FC236}">
                <a16:creationId xmlns:a16="http://schemas.microsoft.com/office/drawing/2014/main" id="{575B248B-1D65-9348-79E7-D9E5454EA1DD}"/>
              </a:ext>
            </a:extLst>
          </p:cNvPr>
          <p:cNvGrpSpPr/>
          <p:nvPr/>
        </p:nvGrpSpPr>
        <p:grpSpPr>
          <a:xfrm>
            <a:off x="524762" y="987030"/>
            <a:ext cx="3961355" cy="2992538"/>
            <a:chOff x="1078594" y="1480683"/>
            <a:chExt cx="5318744" cy="4328434"/>
          </a:xfrm>
        </p:grpSpPr>
        <p:pic>
          <p:nvPicPr>
            <p:cNvPr id="4779" name="Picture 2">
              <a:extLst>
                <a:ext uri="{FF2B5EF4-FFF2-40B4-BE49-F238E27FC236}">
                  <a16:creationId xmlns:a16="http://schemas.microsoft.com/office/drawing/2014/main" id="{5259DCF5-189F-000E-254E-A97DE28AF2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6"/>
            <a:stretch/>
          </p:blipFill>
          <p:spPr bwMode="auto">
            <a:xfrm>
              <a:off x="1078594" y="1480683"/>
              <a:ext cx="5318744" cy="4328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80" name="Picture 2">
              <a:extLst>
                <a:ext uri="{FF2B5EF4-FFF2-40B4-BE49-F238E27FC236}">
                  <a16:creationId xmlns:a16="http://schemas.microsoft.com/office/drawing/2014/main" id="{CCB50C72-1417-A103-2603-BC44140B57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48533" r="11893" b="38206"/>
            <a:stretch/>
          </p:blipFill>
          <p:spPr bwMode="auto">
            <a:xfrm>
              <a:off x="1143000" y="2247900"/>
              <a:ext cx="4534205" cy="71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81" name="Picture 2">
              <a:extLst>
                <a:ext uri="{FF2B5EF4-FFF2-40B4-BE49-F238E27FC236}">
                  <a16:creationId xmlns:a16="http://schemas.microsoft.com/office/drawing/2014/main" id="{E0649F82-8136-951C-B30A-E6A70EFB23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51612" r="11893" b="38206"/>
            <a:stretch/>
          </p:blipFill>
          <p:spPr bwMode="auto">
            <a:xfrm>
              <a:off x="1142999" y="4432300"/>
              <a:ext cx="4534205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82" name="Picture 2">
              <a:extLst>
                <a:ext uri="{FF2B5EF4-FFF2-40B4-BE49-F238E27FC236}">
                  <a16:creationId xmlns:a16="http://schemas.microsoft.com/office/drawing/2014/main" id="{E95F14C1-3C72-C0B2-5039-37601C7C0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51612" r="11893" b="38206"/>
            <a:stretch/>
          </p:blipFill>
          <p:spPr bwMode="auto">
            <a:xfrm>
              <a:off x="1142999" y="3898901"/>
              <a:ext cx="4534205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85" name="Picture 2">
            <a:extLst>
              <a:ext uri="{FF2B5EF4-FFF2-40B4-BE49-F238E27FC236}">
                <a16:creationId xmlns:a16="http://schemas.microsoft.com/office/drawing/2014/main" id="{B66E1FAA-C7E6-E1E7-869F-FAB6CB709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235" y="497496"/>
            <a:ext cx="4178605" cy="298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96" name="TextBox 4795">
                <a:extLst>
                  <a:ext uri="{FF2B5EF4-FFF2-40B4-BE49-F238E27FC236}">
                    <a16:creationId xmlns:a16="http://schemas.microsoft.com/office/drawing/2014/main" id="{FBF9D09F-FFF6-C7CE-4A01-B40743B76C22}"/>
                  </a:ext>
                </a:extLst>
              </p:cNvPr>
              <p:cNvSpPr txBox="1"/>
              <p:nvPr/>
            </p:nvSpPr>
            <p:spPr>
              <a:xfrm>
                <a:off x="981979" y="3962182"/>
                <a:ext cx="2205318" cy="344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highlight>
                      <a:srgbClr val="FFFFCC"/>
                    </a:highlight>
                  </a:rPr>
                  <a:t>SFRC = 40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𝒌𝒈</m:t>
                    </m:r>
                    <m:r>
                      <a:rPr lang="en-IN" sz="1600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N" sz="1600" b="1" dirty="0">
                  <a:highlight>
                    <a:srgbClr val="FFFFCC"/>
                  </a:highlight>
                </a:endParaRPr>
              </a:p>
            </p:txBody>
          </p:sp>
        </mc:Choice>
        <mc:Fallback xmlns="">
          <p:sp>
            <p:nvSpPr>
              <p:cNvPr id="4796" name="TextBox 4795">
                <a:extLst>
                  <a:ext uri="{FF2B5EF4-FFF2-40B4-BE49-F238E27FC236}">
                    <a16:creationId xmlns:a16="http://schemas.microsoft.com/office/drawing/2014/main" id="{FBF9D09F-FFF6-C7CE-4A01-B40743B76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79" y="3962182"/>
                <a:ext cx="2205318" cy="344133"/>
              </a:xfrm>
              <a:prstGeom prst="rect">
                <a:avLst/>
              </a:prstGeom>
              <a:blipFill>
                <a:blip r:embed="rId6"/>
                <a:stretch>
                  <a:fillRect l="-1381" t="-3571" b="-232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7" name="TextBox 4796">
                <a:extLst>
                  <a:ext uri="{FF2B5EF4-FFF2-40B4-BE49-F238E27FC236}">
                    <a16:creationId xmlns:a16="http://schemas.microsoft.com/office/drawing/2014/main" id="{2ADAB0AB-AA29-3C1A-AC99-14290775F75D}"/>
                  </a:ext>
                </a:extLst>
              </p:cNvPr>
              <p:cNvSpPr txBox="1"/>
              <p:nvPr/>
            </p:nvSpPr>
            <p:spPr>
              <a:xfrm>
                <a:off x="8414842" y="3456281"/>
                <a:ext cx="3471660" cy="451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highlight>
                      <a:srgbClr val="FFFFCC"/>
                    </a:highlight>
                  </a:rPr>
                  <a:t>SFRC = 40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sSup>
                          <m:sSupPr>
                            <m:ctrlP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1600" b="1" dirty="0">
                    <a:highlight>
                      <a:srgbClr val="FFFFCC"/>
                    </a:highlight>
                  </a:rPr>
                  <a:t> + 120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sSup>
                          <m:sSupPr>
                            <m:ctrlP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𝐦𝐦</m:t>
                    </m:r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600" b="1" dirty="0">
                    <a:highlight>
                      <a:srgbClr val="FFFFCC"/>
                    </a:highlight>
                  </a:rPr>
                  <a:t>  </a:t>
                </a:r>
              </a:p>
            </p:txBody>
          </p:sp>
        </mc:Choice>
        <mc:Fallback xmlns="">
          <p:sp>
            <p:nvSpPr>
              <p:cNvPr id="4797" name="TextBox 4796">
                <a:extLst>
                  <a:ext uri="{FF2B5EF4-FFF2-40B4-BE49-F238E27FC236}">
                    <a16:creationId xmlns:a16="http://schemas.microsoft.com/office/drawing/2014/main" id="{2ADAB0AB-AA29-3C1A-AC99-14290775F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842" y="3456281"/>
                <a:ext cx="3471660" cy="451662"/>
              </a:xfrm>
              <a:prstGeom prst="rect">
                <a:avLst/>
              </a:prstGeom>
              <a:blipFill>
                <a:blip r:embed="rId7"/>
                <a:stretch>
                  <a:fillRect l="-877" b="-54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8" name="TextBox 4797">
                <a:extLst>
                  <a:ext uri="{FF2B5EF4-FFF2-40B4-BE49-F238E27FC236}">
                    <a16:creationId xmlns:a16="http://schemas.microsoft.com/office/drawing/2014/main" id="{3415501B-2C72-FCCF-C64F-F6CC162DB1E9}"/>
                  </a:ext>
                </a:extLst>
              </p:cNvPr>
              <p:cNvSpPr txBox="1"/>
              <p:nvPr/>
            </p:nvSpPr>
            <p:spPr>
              <a:xfrm>
                <a:off x="4633246" y="2963425"/>
                <a:ext cx="3471659" cy="451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highlight>
                      <a:srgbClr val="FFFFCC"/>
                    </a:highlight>
                  </a:rPr>
                  <a:t>SFRC = 40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sSup>
                          <m:sSupPr>
                            <m:ctrlP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1600" b="1" dirty="0">
                    <a:highlight>
                      <a:srgbClr val="FFFFCC"/>
                    </a:highlight>
                  </a:rPr>
                  <a:t> + 120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𝒌𝒈</m:t>
                        </m:r>
                      </m:num>
                      <m:den>
                        <m:sSup>
                          <m:sSupPr>
                            <m:ctrlP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IN" sz="1600" b="1" i="1" smtClean="0">
                                <a:highlight>
                                  <a:srgbClr val="FFFFCC"/>
                                </a:highligh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en-IN" sz="1600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𝐦𝐦</m:t>
                    </m:r>
                    <m:r>
                      <a:rPr lang="en-IN" sz="1600" b="1" i="0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600" b="1" dirty="0">
                    <a:highlight>
                      <a:srgbClr val="FFFFCC"/>
                    </a:highlight>
                  </a:rPr>
                  <a:t>  </a:t>
                </a:r>
              </a:p>
            </p:txBody>
          </p:sp>
        </mc:Choice>
        <mc:Fallback xmlns="">
          <p:sp>
            <p:nvSpPr>
              <p:cNvPr id="4798" name="TextBox 4797">
                <a:extLst>
                  <a:ext uri="{FF2B5EF4-FFF2-40B4-BE49-F238E27FC236}">
                    <a16:creationId xmlns:a16="http://schemas.microsoft.com/office/drawing/2014/main" id="{3415501B-2C72-FCCF-C64F-F6CC162DB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246" y="2963425"/>
                <a:ext cx="3471659" cy="451662"/>
              </a:xfrm>
              <a:prstGeom prst="rect">
                <a:avLst/>
              </a:prstGeom>
              <a:blipFill>
                <a:blip r:embed="rId8"/>
                <a:stretch>
                  <a:fillRect l="-877" b="-54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0CE7AA-85D7-3049-75FD-235524730CBD}"/>
              </a:ext>
            </a:extLst>
          </p:cNvPr>
          <p:cNvSpPr txBox="1"/>
          <p:nvPr/>
        </p:nvSpPr>
        <p:spPr>
          <a:xfrm>
            <a:off x="1736064" y="4272885"/>
            <a:ext cx="1050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(NPFRC)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CA8AF3-8837-C841-1601-15A7A40C027F}"/>
              </a:ext>
            </a:extLst>
          </p:cNvPr>
          <p:cNvGrpSpPr/>
          <p:nvPr/>
        </p:nvGrpSpPr>
        <p:grpSpPr>
          <a:xfrm>
            <a:off x="3502001" y="3876598"/>
            <a:ext cx="4260356" cy="2987214"/>
            <a:chOff x="6929933" y="761094"/>
            <a:chExt cx="4260356" cy="2987214"/>
          </a:xfrm>
        </p:grpSpPr>
        <p:grpSp>
          <p:nvGrpSpPr>
            <p:cNvPr id="4795" name="Group 4794">
              <a:extLst>
                <a:ext uri="{FF2B5EF4-FFF2-40B4-BE49-F238E27FC236}">
                  <a16:creationId xmlns:a16="http://schemas.microsoft.com/office/drawing/2014/main" id="{D938F13C-4AA7-BC3E-E772-C3DBA4443DCB}"/>
                </a:ext>
              </a:extLst>
            </p:cNvPr>
            <p:cNvGrpSpPr/>
            <p:nvPr/>
          </p:nvGrpSpPr>
          <p:grpSpPr>
            <a:xfrm>
              <a:off x="6929933" y="761094"/>
              <a:ext cx="4260356" cy="2987214"/>
              <a:chOff x="5036349" y="3690483"/>
              <a:chExt cx="4260356" cy="2987214"/>
            </a:xfrm>
          </p:grpSpPr>
          <p:grpSp>
            <p:nvGrpSpPr>
              <p:cNvPr id="4788" name="Group 4787">
                <a:extLst>
                  <a:ext uri="{FF2B5EF4-FFF2-40B4-BE49-F238E27FC236}">
                    <a16:creationId xmlns:a16="http://schemas.microsoft.com/office/drawing/2014/main" id="{7B7F66B3-3A19-0170-DBB7-7E17A1B20565}"/>
                  </a:ext>
                </a:extLst>
              </p:cNvPr>
              <p:cNvGrpSpPr/>
              <p:nvPr/>
            </p:nvGrpSpPr>
            <p:grpSpPr>
              <a:xfrm>
                <a:off x="5118100" y="3690483"/>
                <a:ext cx="4178605" cy="2987214"/>
                <a:chOff x="5118100" y="3690483"/>
                <a:chExt cx="4178605" cy="2987214"/>
              </a:xfrm>
            </p:grpSpPr>
            <p:pic>
              <p:nvPicPr>
                <p:cNvPr id="4098" name="Picture 2">
                  <a:extLst>
                    <a:ext uri="{FF2B5EF4-FFF2-40B4-BE49-F238E27FC236}">
                      <a16:creationId xmlns:a16="http://schemas.microsoft.com/office/drawing/2014/main" id="{86CF7BA8-D219-323C-7227-0DAD9E536B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18100" y="3690483"/>
                  <a:ext cx="4178605" cy="29872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86" name="Picture 2">
                  <a:extLst>
                    <a:ext uri="{FF2B5EF4-FFF2-40B4-BE49-F238E27FC236}">
                      <a16:creationId xmlns:a16="http://schemas.microsoft.com/office/drawing/2014/main" id="{85DC5340-6579-F84B-AD2B-1F5779EABF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13" t="54443" r="13244" b="35528"/>
                <a:stretch/>
              </p:blipFill>
              <p:spPr bwMode="auto">
                <a:xfrm>
                  <a:off x="5660310" y="4466662"/>
                  <a:ext cx="3096000" cy="2993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87" name="Picture 2">
                  <a:extLst>
                    <a:ext uri="{FF2B5EF4-FFF2-40B4-BE49-F238E27FC236}">
                      <a16:creationId xmlns:a16="http://schemas.microsoft.com/office/drawing/2014/main" id="{679C38A0-5D7A-6EF9-0587-E662AA0A02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13" t="54443" r="13244" b="35528"/>
                <a:stretch/>
              </p:blipFill>
              <p:spPr bwMode="auto">
                <a:xfrm>
                  <a:off x="5657314" y="5554011"/>
                  <a:ext cx="3096000" cy="3109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794" name="Rectangle 4793">
                <a:extLst>
                  <a:ext uri="{FF2B5EF4-FFF2-40B4-BE49-F238E27FC236}">
                    <a16:creationId xmlns:a16="http://schemas.microsoft.com/office/drawing/2014/main" id="{FB75E279-FA60-639D-0169-44702AC33B56}"/>
                  </a:ext>
                </a:extLst>
              </p:cNvPr>
              <p:cNvSpPr/>
              <p:nvPr/>
            </p:nvSpPr>
            <p:spPr>
              <a:xfrm>
                <a:off x="5061622" y="4095325"/>
                <a:ext cx="574069" cy="21748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91" name="Rectangle 4790">
                <a:extLst>
                  <a:ext uri="{FF2B5EF4-FFF2-40B4-BE49-F238E27FC236}">
                    <a16:creationId xmlns:a16="http://schemas.microsoft.com/office/drawing/2014/main" id="{6C4754AE-F578-3847-F36B-C7F38E780C81}"/>
                  </a:ext>
                </a:extLst>
              </p:cNvPr>
              <p:cNvSpPr/>
              <p:nvPr/>
            </p:nvSpPr>
            <p:spPr>
              <a:xfrm rot="16200000">
                <a:off x="4939285" y="4162180"/>
                <a:ext cx="554911" cy="360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150</a:t>
                </a:r>
              </a:p>
            </p:txBody>
          </p:sp>
          <p:sp>
            <p:nvSpPr>
              <p:cNvPr id="4792" name="Rectangle 4791">
                <a:extLst>
                  <a:ext uri="{FF2B5EF4-FFF2-40B4-BE49-F238E27FC236}">
                    <a16:creationId xmlns:a16="http://schemas.microsoft.com/office/drawing/2014/main" id="{3E2EDF9B-3FD5-DA81-3118-F4648702B9B4}"/>
                  </a:ext>
                </a:extLst>
              </p:cNvPr>
              <p:cNvSpPr/>
              <p:nvPr/>
            </p:nvSpPr>
            <p:spPr>
              <a:xfrm rot="16200000">
                <a:off x="4964959" y="4969015"/>
                <a:ext cx="554911" cy="360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900</a:t>
                </a:r>
              </a:p>
            </p:txBody>
          </p:sp>
          <p:sp>
            <p:nvSpPr>
              <p:cNvPr id="4793" name="Rectangle 4792">
                <a:extLst>
                  <a:ext uri="{FF2B5EF4-FFF2-40B4-BE49-F238E27FC236}">
                    <a16:creationId xmlns:a16="http://schemas.microsoft.com/office/drawing/2014/main" id="{574396D9-6697-98DD-4D3A-478C3C70F708}"/>
                  </a:ext>
                </a:extLst>
              </p:cNvPr>
              <p:cNvSpPr/>
              <p:nvPr/>
            </p:nvSpPr>
            <p:spPr>
              <a:xfrm rot="16200000">
                <a:off x="4964959" y="5817637"/>
                <a:ext cx="554911" cy="360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150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6E396E-5352-4896-0855-0F0DD6C099F0}"/>
                </a:ext>
              </a:extLst>
            </p:cNvPr>
            <p:cNvCxnSpPr>
              <a:cxnSpLocks/>
            </p:cNvCxnSpPr>
            <p:nvPr/>
          </p:nvCxnSpPr>
          <p:spPr>
            <a:xfrm>
              <a:off x="7550797" y="1282335"/>
              <a:ext cx="0" cy="1898187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59C83D-1CFF-609F-62C1-3955B593E8A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628" y="1282335"/>
              <a:ext cx="0" cy="1898187"/>
            </a:xfrm>
            <a:prstGeom prst="line">
              <a:avLst/>
            </a:prstGeom>
            <a:ln w="158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75C227B-E8B0-FBA4-09F4-9E4117F816D4}"/>
                </a:ext>
              </a:extLst>
            </p:cNvPr>
            <p:cNvCxnSpPr>
              <a:cxnSpLocks/>
            </p:cNvCxnSpPr>
            <p:nvPr/>
          </p:nvCxnSpPr>
          <p:spPr>
            <a:xfrm>
              <a:off x="7259310" y="1282335"/>
              <a:ext cx="238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F8AA32-AB4B-6A81-BC42-B5C6DA63409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14" y="1519799"/>
              <a:ext cx="238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513D0C-8AA2-2711-9D98-6350B973533E}"/>
                </a:ext>
              </a:extLst>
            </p:cNvPr>
            <p:cNvCxnSpPr>
              <a:cxnSpLocks/>
            </p:cNvCxnSpPr>
            <p:nvPr/>
          </p:nvCxnSpPr>
          <p:spPr>
            <a:xfrm>
              <a:off x="7287077" y="2943058"/>
              <a:ext cx="238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3DAE866-8540-F38E-3967-4BD6107BACCD}"/>
                </a:ext>
              </a:extLst>
            </p:cNvPr>
            <p:cNvCxnSpPr>
              <a:cxnSpLocks/>
            </p:cNvCxnSpPr>
            <p:nvPr/>
          </p:nvCxnSpPr>
          <p:spPr>
            <a:xfrm>
              <a:off x="7290615" y="3180522"/>
              <a:ext cx="238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079A82B-59F9-1B48-92EA-95583A4EAB07}"/>
              </a:ext>
            </a:extLst>
          </p:cNvPr>
          <p:cNvSpPr txBox="1"/>
          <p:nvPr/>
        </p:nvSpPr>
        <p:spPr>
          <a:xfrm>
            <a:off x="4997311" y="1875261"/>
            <a:ext cx="238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Thickness = 150 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AFF14-8C2F-EC5F-7440-8B0A7A693E6A}"/>
              </a:ext>
            </a:extLst>
          </p:cNvPr>
          <p:cNvSpPr txBox="1"/>
          <p:nvPr/>
        </p:nvSpPr>
        <p:spPr>
          <a:xfrm>
            <a:off x="5221613" y="3402371"/>
            <a:ext cx="114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(NPFRC)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6B911-EB02-6365-D4ED-3BB59ECDAA32}"/>
              </a:ext>
            </a:extLst>
          </p:cNvPr>
          <p:cNvSpPr txBox="1"/>
          <p:nvPr/>
        </p:nvSpPr>
        <p:spPr>
          <a:xfrm>
            <a:off x="6272822" y="3380736"/>
            <a:ext cx="114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(HPFRC)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047BF-92F8-9A8F-75C8-704EC714509D}"/>
              </a:ext>
            </a:extLst>
          </p:cNvPr>
          <p:cNvSpPr txBox="1"/>
          <p:nvPr/>
        </p:nvSpPr>
        <p:spPr>
          <a:xfrm>
            <a:off x="250816" y="4999024"/>
            <a:ext cx="3297462" cy="14773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NPFRC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teel macro fibers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ooked-end, 35 mm long, 0.55 mm in diameter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 Tensile strength </a:t>
            </a:r>
            <a:r>
              <a:rPr lang="en-US" dirty="0">
                <a:ea typeface="Times New Roman" panose="02020603050405020304" pitchFamily="18" charset="0"/>
              </a:rPr>
              <a:t>=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1345 MPa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4A6C5-B2AC-BF92-20B6-E58FA8803DE7}"/>
              </a:ext>
            </a:extLst>
          </p:cNvPr>
          <p:cNvSpPr txBox="1"/>
          <p:nvPr/>
        </p:nvSpPr>
        <p:spPr>
          <a:xfrm>
            <a:off x="7834531" y="4120443"/>
            <a:ext cx="4178605" cy="258532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HPFRC  60+60 kg/m</a:t>
            </a:r>
            <a:r>
              <a:rPr lang="en-US" b="1" baseline="30000" dirty="0">
                <a:ea typeface="Times New Roman" panose="02020603050405020304" pitchFamily="18" charset="0"/>
              </a:rPr>
              <a:t>3 </a:t>
            </a:r>
            <a:r>
              <a:rPr lang="en-US" b="1" dirty="0">
                <a:ea typeface="Times New Roman" panose="02020603050405020304" pitchFamily="18" charset="0"/>
              </a:rPr>
              <a:t>- Hybrid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teel micro +macro fibers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Times New Roman" panose="02020603050405020304" pitchFamily="18" charset="0"/>
              </a:rPr>
              <a:t>Straight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13 mm long, 0.2 mm in diameter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Tensile strength </a:t>
            </a:r>
            <a:r>
              <a:rPr lang="en-US" dirty="0">
                <a:ea typeface="Times New Roman" panose="02020603050405020304" pitchFamily="18" charset="0"/>
              </a:rPr>
              <a:t>= 3050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 M</a:t>
            </a:r>
            <a:r>
              <a:rPr lang="en-US" dirty="0">
                <a:ea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Times New Roman" panose="02020603050405020304" pitchFamily="18" charset="0"/>
              </a:rPr>
              <a:t>Steel macro fibers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Times New Roman" panose="02020603050405020304" pitchFamily="18" charset="0"/>
              </a:rPr>
              <a:t>Hooked-end, 35 mm long, 0.55 mm in diameter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a typeface="Times New Roman" panose="02020603050405020304" pitchFamily="18" charset="0"/>
              </a:rPr>
              <a:t> Tensile strength = 1345 MPa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39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6" grpId="0"/>
      <p:bldP spid="4797" grpId="0"/>
      <p:bldP spid="4798" grpId="0"/>
      <p:bldP spid="2" grpId="0"/>
      <p:bldP spid="8" grpId="0"/>
      <p:bldP spid="10" grpId="0"/>
      <p:bldP spid="11" grpId="0"/>
      <p:bldP spid="7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5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Loading details</a:t>
            </a:r>
          </a:p>
        </p:txBody>
      </p:sp>
      <p:pic>
        <p:nvPicPr>
          <p:cNvPr id="4" name="Picture 3" descr="A blue machine with white boxes&#10;&#10;Description automatically generated">
            <a:extLst>
              <a:ext uri="{FF2B5EF4-FFF2-40B4-BE49-F238E27FC236}">
                <a16:creationId xmlns:a16="http://schemas.microsoft.com/office/drawing/2014/main" id="{61AF98AA-DD33-427E-019B-4A721132E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71" b="16266"/>
          <a:stretch/>
        </p:blipFill>
        <p:spPr>
          <a:xfrm>
            <a:off x="549484" y="906114"/>
            <a:ext cx="4280208" cy="55547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97DC2D1-33DB-22B5-ED14-DCB3B068C66B}"/>
              </a:ext>
            </a:extLst>
          </p:cNvPr>
          <p:cNvGrpSpPr/>
          <p:nvPr/>
        </p:nvGrpSpPr>
        <p:grpSpPr>
          <a:xfrm>
            <a:off x="5209032" y="985443"/>
            <a:ext cx="3902934" cy="2672321"/>
            <a:chOff x="342595" y="1480683"/>
            <a:chExt cx="6054743" cy="452641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75EAA47-1E63-F46D-C1D4-620AB6BF1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95" y="1480683"/>
              <a:ext cx="6054743" cy="4328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35CBFA3-AF93-1BB3-DAE1-3734B88C6C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48533" r="11893" b="38206"/>
            <a:stretch/>
          </p:blipFill>
          <p:spPr bwMode="auto">
            <a:xfrm>
              <a:off x="1143000" y="2247900"/>
              <a:ext cx="4534204" cy="71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2A844F5-1BBE-4F35-5B3B-786626072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51612" r="11893" b="38206"/>
            <a:stretch/>
          </p:blipFill>
          <p:spPr bwMode="auto">
            <a:xfrm>
              <a:off x="1142999" y="4432300"/>
              <a:ext cx="4534205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8EF968A-8EB0-FEB3-1F92-C37BA19B9E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51612" r="11893" b="38206"/>
            <a:stretch/>
          </p:blipFill>
          <p:spPr bwMode="auto">
            <a:xfrm>
              <a:off x="1142999" y="3898901"/>
              <a:ext cx="4534205" cy="54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47975D-C06F-0B4E-B6BC-41D42C668102}"/>
                </a:ext>
              </a:extLst>
            </p:cNvPr>
            <p:cNvSpPr/>
            <p:nvPr/>
          </p:nvSpPr>
          <p:spPr>
            <a:xfrm>
              <a:off x="342595" y="1917700"/>
              <a:ext cx="660706" cy="408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4BB34-A6E7-F1D4-9D7F-40B9FAF56199}"/>
              </a:ext>
            </a:extLst>
          </p:cNvPr>
          <p:cNvGrpSpPr/>
          <p:nvPr/>
        </p:nvGrpSpPr>
        <p:grpSpPr>
          <a:xfrm>
            <a:off x="5634928" y="723513"/>
            <a:ext cx="3390200" cy="1666133"/>
            <a:chOff x="6521896" y="1755648"/>
            <a:chExt cx="3390200" cy="16661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0E2559-C442-33D2-47E2-AD92BA2905FB}"/>
                </a:ext>
              </a:extLst>
            </p:cNvPr>
            <p:cNvSpPr/>
            <p:nvPr/>
          </p:nvSpPr>
          <p:spPr>
            <a:xfrm>
              <a:off x="6521896" y="1755648"/>
              <a:ext cx="3390200" cy="634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45BB2AE-0DE9-BA07-751D-78A773952E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1" t="51612" r="15779" b="38206"/>
            <a:stretch/>
          </p:blipFill>
          <p:spPr bwMode="auto">
            <a:xfrm>
              <a:off x="6611947" y="3099373"/>
              <a:ext cx="2477189" cy="32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0EBE762F-61FF-118D-FF82-59080F82AD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1" t="51612" r="15779" b="38363"/>
            <a:stretch/>
          </p:blipFill>
          <p:spPr bwMode="auto">
            <a:xfrm>
              <a:off x="6611947" y="2467018"/>
              <a:ext cx="2477189" cy="31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B3E02B78-A7F4-F04A-CAB5-6A297AF3FD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0" t="51612" r="14730" b="39198"/>
            <a:stretch/>
          </p:blipFill>
          <p:spPr bwMode="auto">
            <a:xfrm>
              <a:off x="6810017" y="2821283"/>
              <a:ext cx="2513815" cy="290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6DF8E6-B999-7179-1B48-FFF682D8E59E}"/>
              </a:ext>
            </a:extLst>
          </p:cNvPr>
          <p:cNvCxnSpPr/>
          <p:nvPr/>
        </p:nvCxnSpPr>
        <p:spPr>
          <a:xfrm>
            <a:off x="6437376" y="997833"/>
            <a:ext cx="0" cy="37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423549-D0B9-DA7F-05C0-45888637DC03}"/>
              </a:ext>
            </a:extLst>
          </p:cNvPr>
          <p:cNvCxnSpPr/>
          <p:nvPr/>
        </p:nvCxnSpPr>
        <p:spPr>
          <a:xfrm>
            <a:off x="7888224" y="1006977"/>
            <a:ext cx="0" cy="37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51EC25-8442-6720-7407-95C149ACA450}"/>
              </a:ext>
            </a:extLst>
          </p:cNvPr>
          <p:cNvGrpSpPr/>
          <p:nvPr/>
        </p:nvGrpSpPr>
        <p:grpSpPr>
          <a:xfrm rot="10800000">
            <a:off x="6435075" y="3096612"/>
            <a:ext cx="1450848" cy="382778"/>
            <a:chOff x="7101840" y="4998720"/>
            <a:chExt cx="1450848" cy="38277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650A845-252B-B8DB-F082-A2EE520F89B6}"/>
                </a:ext>
              </a:extLst>
            </p:cNvPr>
            <p:cNvCxnSpPr/>
            <p:nvPr/>
          </p:nvCxnSpPr>
          <p:spPr>
            <a:xfrm>
              <a:off x="7101840" y="4998720"/>
              <a:ext cx="0" cy="373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5096B22-040B-B6C9-6433-97F9E07521C3}"/>
                </a:ext>
              </a:extLst>
            </p:cNvPr>
            <p:cNvCxnSpPr/>
            <p:nvPr/>
          </p:nvCxnSpPr>
          <p:spPr>
            <a:xfrm>
              <a:off x="8552688" y="5007864"/>
              <a:ext cx="0" cy="373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11A65F-D617-74D2-4B98-59EA6063D158}"/>
              </a:ext>
            </a:extLst>
          </p:cNvPr>
          <p:cNvSpPr txBox="1"/>
          <p:nvPr/>
        </p:nvSpPr>
        <p:spPr>
          <a:xfrm>
            <a:off x="6297900" y="648114"/>
            <a:ext cx="4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6CC5D6-605B-0429-FB54-0A59059975CE}"/>
              </a:ext>
            </a:extLst>
          </p:cNvPr>
          <p:cNvSpPr txBox="1"/>
          <p:nvPr/>
        </p:nvSpPr>
        <p:spPr>
          <a:xfrm>
            <a:off x="7738049" y="648114"/>
            <a:ext cx="4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542C8C-F9F9-240C-B582-87014604BC20}"/>
              </a:ext>
            </a:extLst>
          </p:cNvPr>
          <p:cNvSpPr txBox="1"/>
          <p:nvPr/>
        </p:nvSpPr>
        <p:spPr>
          <a:xfrm>
            <a:off x="6330698" y="3478280"/>
            <a:ext cx="4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676334-1E4F-FE95-5EFE-3237ED972EF3}"/>
              </a:ext>
            </a:extLst>
          </p:cNvPr>
          <p:cNvSpPr txBox="1"/>
          <p:nvPr/>
        </p:nvSpPr>
        <p:spPr>
          <a:xfrm>
            <a:off x="7770847" y="3478280"/>
            <a:ext cx="4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2F6F8F-A679-B274-7899-0E97D05E376A}"/>
              </a:ext>
            </a:extLst>
          </p:cNvPr>
          <p:cNvSpPr txBox="1"/>
          <p:nvPr/>
        </p:nvSpPr>
        <p:spPr>
          <a:xfrm>
            <a:off x="5634928" y="3748739"/>
            <a:ext cx="39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Specimen was loaded until failure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FC5257-FBF6-C950-E7F6-C5E5E137FB24}"/>
              </a:ext>
            </a:extLst>
          </p:cNvPr>
          <p:cNvSpPr txBox="1"/>
          <p:nvPr/>
        </p:nvSpPr>
        <p:spPr>
          <a:xfrm>
            <a:off x="9461378" y="4860316"/>
            <a:ext cx="1933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Specimen failed under due to tensile splitting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26B805D-36C6-D937-374D-022A11069A37}"/>
              </a:ext>
            </a:extLst>
          </p:cNvPr>
          <p:cNvGrpSpPr/>
          <p:nvPr/>
        </p:nvGrpSpPr>
        <p:grpSpPr>
          <a:xfrm>
            <a:off x="6023633" y="1575218"/>
            <a:ext cx="916889" cy="1322713"/>
            <a:chOff x="6728142" y="1593764"/>
            <a:chExt cx="916889" cy="132271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1AF8F86-6186-2559-586E-6589067BB746}"/>
                </a:ext>
              </a:extLst>
            </p:cNvPr>
            <p:cNvCxnSpPr/>
            <p:nvPr/>
          </p:nvCxnSpPr>
          <p:spPr>
            <a:xfrm>
              <a:off x="7139584" y="1603007"/>
              <a:ext cx="0" cy="129562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1A05AA-3A49-C191-74C7-C39334524DC2}"/>
                </a:ext>
              </a:extLst>
            </p:cNvPr>
            <p:cNvCxnSpPr>
              <a:cxnSpLocks/>
            </p:cNvCxnSpPr>
            <p:nvPr/>
          </p:nvCxnSpPr>
          <p:spPr>
            <a:xfrm>
              <a:off x="6728142" y="2237843"/>
              <a:ext cx="8985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B27B63-9166-9F9A-0F05-F78E6D45CB05}"/>
                </a:ext>
              </a:extLst>
            </p:cNvPr>
            <p:cNvCxnSpPr>
              <a:cxnSpLocks/>
            </p:cNvCxnSpPr>
            <p:nvPr/>
          </p:nvCxnSpPr>
          <p:spPr>
            <a:xfrm>
              <a:off x="6746432" y="2586122"/>
              <a:ext cx="8985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9EC2835-39CB-95FE-F83F-FE86E18A564D}"/>
                </a:ext>
              </a:extLst>
            </p:cNvPr>
            <p:cNvGrpSpPr/>
            <p:nvPr/>
          </p:nvGrpSpPr>
          <p:grpSpPr>
            <a:xfrm>
              <a:off x="6728142" y="1867677"/>
              <a:ext cx="911567" cy="58160"/>
              <a:chOff x="6023633" y="1858276"/>
              <a:chExt cx="911567" cy="5816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347931E-BE06-DD7D-9C47-38D463B94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3633" y="1889110"/>
                <a:ext cx="89859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3CA2082-3013-BA70-7DCA-5FE8C3A3A9C3}"/>
                  </a:ext>
                </a:extLst>
              </p:cNvPr>
              <p:cNvSpPr/>
              <p:nvPr/>
            </p:nvSpPr>
            <p:spPr>
              <a:xfrm>
                <a:off x="6023633" y="1858276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D5B93E4-F516-5C36-9893-88CD6339A299}"/>
                  </a:ext>
                </a:extLst>
              </p:cNvPr>
              <p:cNvSpPr/>
              <p:nvPr/>
            </p:nvSpPr>
            <p:spPr>
              <a:xfrm>
                <a:off x="6889481" y="1861784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DDC609D-9FBC-85AF-62B1-23A355115D6A}"/>
                </a:ext>
              </a:extLst>
            </p:cNvPr>
            <p:cNvSpPr/>
            <p:nvPr/>
          </p:nvSpPr>
          <p:spPr>
            <a:xfrm>
              <a:off x="6733464" y="2203156"/>
              <a:ext cx="45719" cy="5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29C179-533F-D701-C10F-E2EA074E8231}"/>
                </a:ext>
              </a:extLst>
            </p:cNvPr>
            <p:cNvSpPr/>
            <p:nvPr/>
          </p:nvSpPr>
          <p:spPr>
            <a:xfrm>
              <a:off x="7599312" y="2206664"/>
              <a:ext cx="45719" cy="5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7F6F80-9A76-2BAC-391A-55CE921E4467}"/>
                </a:ext>
              </a:extLst>
            </p:cNvPr>
            <p:cNvSpPr/>
            <p:nvPr/>
          </p:nvSpPr>
          <p:spPr>
            <a:xfrm>
              <a:off x="6733464" y="2549849"/>
              <a:ext cx="45719" cy="5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206D025-26F1-A8BF-CA8E-ADB051EDA30B}"/>
                </a:ext>
              </a:extLst>
            </p:cNvPr>
            <p:cNvSpPr/>
            <p:nvPr/>
          </p:nvSpPr>
          <p:spPr>
            <a:xfrm>
              <a:off x="7599312" y="2553357"/>
              <a:ext cx="45719" cy="5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523264-FBE1-E4AE-DDA3-EC5274BF3E54}"/>
                </a:ext>
              </a:extLst>
            </p:cNvPr>
            <p:cNvSpPr/>
            <p:nvPr/>
          </p:nvSpPr>
          <p:spPr>
            <a:xfrm>
              <a:off x="7116724" y="1593764"/>
              <a:ext cx="45719" cy="5465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450C0A5-34A8-FFB8-7B26-CA939BAA7E0E}"/>
                </a:ext>
              </a:extLst>
            </p:cNvPr>
            <p:cNvSpPr/>
            <p:nvPr/>
          </p:nvSpPr>
          <p:spPr>
            <a:xfrm>
              <a:off x="7116723" y="2861825"/>
              <a:ext cx="45719" cy="5465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1E4C25D-7B9F-55A5-7BCE-D679A707AA62}"/>
              </a:ext>
            </a:extLst>
          </p:cNvPr>
          <p:cNvGrpSpPr/>
          <p:nvPr/>
        </p:nvGrpSpPr>
        <p:grpSpPr>
          <a:xfrm>
            <a:off x="6730586" y="1463519"/>
            <a:ext cx="911567" cy="58160"/>
            <a:chOff x="6023633" y="1858276"/>
            <a:chExt cx="911567" cy="58160"/>
          </a:xfrm>
          <a:solidFill>
            <a:schemeClr val="accent6">
              <a:lumMod val="75000"/>
            </a:schemeClr>
          </a:solidFill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9D25B0-345E-DBE5-B69D-3AF8DE6052F4}"/>
                </a:ext>
              </a:extLst>
            </p:cNvPr>
            <p:cNvCxnSpPr>
              <a:cxnSpLocks/>
            </p:cNvCxnSpPr>
            <p:nvPr/>
          </p:nvCxnSpPr>
          <p:spPr>
            <a:xfrm>
              <a:off x="6023633" y="1889110"/>
              <a:ext cx="898592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5552173-1CB5-9651-1AE7-3C7D7A836FE4}"/>
                </a:ext>
              </a:extLst>
            </p:cNvPr>
            <p:cNvSpPr/>
            <p:nvPr/>
          </p:nvSpPr>
          <p:spPr>
            <a:xfrm>
              <a:off x="6023633" y="1858276"/>
              <a:ext cx="45719" cy="546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EE6B05E-42EE-850A-141B-1C186F75948C}"/>
                </a:ext>
              </a:extLst>
            </p:cNvPr>
            <p:cNvSpPr/>
            <p:nvPr/>
          </p:nvSpPr>
          <p:spPr>
            <a:xfrm>
              <a:off x="6889481" y="1861784"/>
              <a:ext cx="45719" cy="546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B6E5262-E302-1E74-5EC2-E7BD2EF960A3}"/>
              </a:ext>
            </a:extLst>
          </p:cNvPr>
          <p:cNvGrpSpPr/>
          <p:nvPr/>
        </p:nvGrpSpPr>
        <p:grpSpPr>
          <a:xfrm>
            <a:off x="6753445" y="2969956"/>
            <a:ext cx="911567" cy="58160"/>
            <a:chOff x="6023633" y="1858276"/>
            <a:chExt cx="911567" cy="58160"/>
          </a:xfrm>
          <a:solidFill>
            <a:schemeClr val="accent6">
              <a:lumMod val="75000"/>
            </a:schemeClr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C9FF84-A313-B06B-1968-EADE1348555D}"/>
                </a:ext>
              </a:extLst>
            </p:cNvPr>
            <p:cNvCxnSpPr>
              <a:cxnSpLocks/>
            </p:cNvCxnSpPr>
            <p:nvPr/>
          </p:nvCxnSpPr>
          <p:spPr>
            <a:xfrm>
              <a:off x="6023633" y="1889110"/>
              <a:ext cx="898592" cy="0"/>
            </a:xfrm>
            <a:prstGeom prst="line">
              <a:avLst/>
            </a:prstGeom>
            <a:grp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DCCD8DA-0763-9DB4-F2B7-40F5B4D8A3DA}"/>
                </a:ext>
              </a:extLst>
            </p:cNvPr>
            <p:cNvSpPr/>
            <p:nvPr/>
          </p:nvSpPr>
          <p:spPr>
            <a:xfrm>
              <a:off x="6023633" y="1858276"/>
              <a:ext cx="45719" cy="546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0A227CA-5BA5-EA5D-057D-7DF6EB0602AD}"/>
                </a:ext>
              </a:extLst>
            </p:cNvPr>
            <p:cNvSpPr/>
            <p:nvPr/>
          </p:nvSpPr>
          <p:spPr>
            <a:xfrm>
              <a:off x="6889481" y="1861784"/>
              <a:ext cx="45719" cy="546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36DE3BC-3AAD-C284-244D-20F404B7CB83}"/>
              </a:ext>
            </a:extLst>
          </p:cNvPr>
          <p:cNvGrpSpPr/>
          <p:nvPr/>
        </p:nvGrpSpPr>
        <p:grpSpPr>
          <a:xfrm>
            <a:off x="7488291" y="1599236"/>
            <a:ext cx="916889" cy="1322713"/>
            <a:chOff x="6728142" y="1593764"/>
            <a:chExt cx="916889" cy="132271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541A643-FB26-B773-C8C0-F8FA1E114146}"/>
                </a:ext>
              </a:extLst>
            </p:cNvPr>
            <p:cNvCxnSpPr/>
            <p:nvPr/>
          </p:nvCxnSpPr>
          <p:spPr>
            <a:xfrm>
              <a:off x="7139584" y="1603007"/>
              <a:ext cx="0" cy="1295626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87B7001-F994-9A93-D557-47BEB21230D9}"/>
                </a:ext>
              </a:extLst>
            </p:cNvPr>
            <p:cNvCxnSpPr>
              <a:cxnSpLocks/>
            </p:cNvCxnSpPr>
            <p:nvPr/>
          </p:nvCxnSpPr>
          <p:spPr>
            <a:xfrm>
              <a:off x="6728142" y="2237843"/>
              <a:ext cx="8985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ADBD84C-834A-2069-DD56-157717814B26}"/>
                </a:ext>
              </a:extLst>
            </p:cNvPr>
            <p:cNvCxnSpPr>
              <a:cxnSpLocks/>
            </p:cNvCxnSpPr>
            <p:nvPr/>
          </p:nvCxnSpPr>
          <p:spPr>
            <a:xfrm>
              <a:off x="6746432" y="2586122"/>
              <a:ext cx="8985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D266D88-FB02-A6BD-79C3-597713A0F98F}"/>
                </a:ext>
              </a:extLst>
            </p:cNvPr>
            <p:cNvGrpSpPr/>
            <p:nvPr/>
          </p:nvGrpSpPr>
          <p:grpSpPr>
            <a:xfrm>
              <a:off x="6728142" y="1867677"/>
              <a:ext cx="911567" cy="58160"/>
              <a:chOff x="6023633" y="1858276"/>
              <a:chExt cx="911567" cy="5816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A886FF4-D030-C1BD-A918-EE10C6E0E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3633" y="1889110"/>
                <a:ext cx="898592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C47F921-8CF1-1435-AE3C-3FBA70D87F82}"/>
                  </a:ext>
                </a:extLst>
              </p:cNvPr>
              <p:cNvSpPr/>
              <p:nvPr/>
            </p:nvSpPr>
            <p:spPr>
              <a:xfrm>
                <a:off x="6023633" y="1858276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4DCEE4A-0731-1552-6037-AA4BC1969613}"/>
                  </a:ext>
                </a:extLst>
              </p:cNvPr>
              <p:cNvSpPr/>
              <p:nvPr/>
            </p:nvSpPr>
            <p:spPr>
              <a:xfrm>
                <a:off x="6889481" y="1861784"/>
                <a:ext cx="45719" cy="5465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416641B-F593-367D-7CB4-FF45BC7C1E4D}"/>
                </a:ext>
              </a:extLst>
            </p:cNvPr>
            <p:cNvSpPr/>
            <p:nvPr/>
          </p:nvSpPr>
          <p:spPr>
            <a:xfrm>
              <a:off x="6733464" y="2203156"/>
              <a:ext cx="45719" cy="5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4AFABDA-CA6C-C235-C4E2-88F26CDA261B}"/>
                </a:ext>
              </a:extLst>
            </p:cNvPr>
            <p:cNvSpPr/>
            <p:nvPr/>
          </p:nvSpPr>
          <p:spPr>
            <a:xfrm>
              <a:off x="7599312" y="2206664"/>
              <a:ext cx="45719" cy="5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6FF47B9-4C2B-1381-6DC3-AC4C2DEA280F}"/>
                </a:ext>
              </a:extLst>
            </p:cNvPr>
            <p:cNvSpPr/>
            <p:nvPr/>
          </p:nvSpPr>
          <p:spPr>
            <a:xfrm>
              <a:off x="6733464" y="2549849"/>
              <a:ext cx="45719" cy="5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3A0E03C-45E2-9D2A-7312-B2202841CCAF}"/>
                </a:ext>
              </a:extLst>
            </p:cNvPr>
            <p:cNvSpPr/>
            <p:nvPr/>
          </p:nvSpPr>
          <p:spPr>
            <a:xfrm>
              <a:off x="7599312" y="2553357"/>
              <a:ext cx="45719" cy="5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A2E7F44-B4DA-D9C0-8C35-D509B452DB87}"/>
                </a:ext>
              </a:extLst>
            </p:cNvPr>
            <p:cNvSpPr/>
            <p:nvPr/>
          </p:nvSpPr>
          <p:spPr>
            <a:xfrm>
              <a:off x="7116724" y="1593764"/>
              <a:ext cx="45719" cy="5465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E6B12F-CEC0-21D7-C2EF-65DD0AB81733}"/>
                </a:ext>
              </a:extLst>
            </p:cNvPr>
            <p:cNvSpPr/>
            <p:nvPr/>
          </p:nvSpPr>
          <p:spPr>
            <a:xfrm>
              <a:off x="7116723" y="2861825"/>
              <a:ext cx="45719" cy="5465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60C7227-2485-1EF5-4E9C-098F9C65A973}"/>
              </a:ext>
            </a:extLst>
          </p:cNvPr>
          <p:cNvGrpSpPr/>
          <p:nvPr/>
        </p:nvGrpSpPr>
        <p:grpSpPr>
          <a:xfrm>
            <a:off x="9803510" y="1839148"/>
            <a:ext cx="2311208" cy="896379"/>
            <a:chOff x="9862179" y="3371601"/>
            <a:chExt cx="2311208" cy="896379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EEC3F52-EFAE-0763-E4F4-822F3D662551}"/>
                </a:ext>
              </a:extLst>
            </p:cNvPr>
            <p:cNvCxnSpPr/>
            <p:nvPr/>
          </p:nvCxnSpPr>
          <p:spPr>
            <a:xfrm>
              <a:off x="9862179" y="3530137"/>
              <a:ext cx="429768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A49E7F7-352E-6C3E-97F7-13FCAB2AB741}"/>
                </a:ext>
              </a:extLst>
            </p:cNvPr>
            <p:cNvCxnSpPr/>
            <p:nvPr/>
          </p:nvCxnSpPr>
          <p:spPr>
            <a:xfrm>
              <a:off x="9862179" y="3823302"/>
              <a:ext cx="42976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6A623CA-E2D6-BEE2-3292-F5159159DC20}"/>
                </a:ext>
              </a:extLst>
            </p:cNvPr>
            <p:cNvCxnSpPr/>
            <p:nvPr/>
          </p:nvCxnSpPr>
          <p:spPr>
            <a:xfrm>
              <a:off x="9862179" y="4080111"/>
              <a:ext cx="429768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06662E3-28CA-6FEF-9D4B-BC7C69639B2E}"/>
                </a:ext>
              </a:extLst>
            </p:cNvPr>
            <p:cNvSpPr txBox="1"/>
            <p:nvPr/>
          </p:nvSpPr>
          <p:spPr>
            <a:xfrm>
              <a:off x="10381069" y="3371601"/>
              <a:ext cx="17923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4 LDTs 25 mm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A86B60B-6653-1AAD-5CB9-F2563DB22F8F}"/>
                </a:ext>
              </a:extLst>
            </p:cNvPr>
            <p:cNvSpPr txBox="1"/>
            <p:nvPr/>
          </p:nvSpPr>
          <p:spPr>
            <a:xfrm>
              <a:off x="10291947" y="3647830"/>
              <a:ext cx="17923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 12 LDTs 10 mm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D1BE44-6275-6D63-2F2A-90EE1EC0137D}"/>
                </a:ext>
              </a:extLst>
            </p:cNvPr>
            <p:cNvSpPr txBox="1"/>
            <p:nvPr/>
          </p:nvSpPr>
          <p:spPr>
            <a:xfrm>
              <a:off x="10291947" y="3929426"/>
              <a:ext cx="17923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 4 LVDTs 10 mm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C977CD-C789-1820-EBC8-3C855BD6C931}"/>
              </a:ext>
            </a:extLst>
          </p:cNvPr>
          <p:cNvSpPr txBox="1"/>
          <p:nvPr/>
        </p:nvSpPr>
        <p:spPr>
          <a:xfrm>
            <a:off x="9822062" y="1473643"/>
            <a:ext cx="205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Instrumentation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444438-402A-9B26-2936-16A9119697F6}"/>
              </a:ext>
            </a:extLst>
          </p:cNvPr>
          <p:cNvSpPr txBox="1"/>
          <p:nvPr/>
        </p:nvSpPr>
        <p:spPr>
          <a:xfrm>
            <a:off x="821606" y="6497103"/>
            <a:ext cx="638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Structural engineering lab at UNIBS</a:t>
            </a:r>
          </a:p>
        </p:txBody>
      </p:sp>
      <p:pic>
        <p:nvPicPr>
          <p:cNvPr id="12" name="Immagine 11" descr="Immagine che contiene schizzo, arte&#10;&#10;Descrizione generata automaticamente">
            <a:extLst>
              <a:ext uri="{FF2B5EF4-FFF2-40B4-BE49-F238E27FC236}">
                <a16:creationId xmlns:a16="http://schemas.microsoft.com/office/drawing/2014/main" id="{1DC1C25F-9DED-FD0A-6494-F3039B5193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97" r="21003"/>
          <a:stretch/>
        </p:blipFill>
        <p:spPr>
          <a:xfrm rot="5400000">
            <a:off x="5953417" y="4167540"/>
            <a:ext cx="2520000" cy="2520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9343B5-6B92-E031-E186-193B72C79A0E}"/>
                  </a:ext>
                </a:extLst>
              </p:cNvPr>
              <p:cNvSpPr txBox="1"/>
              <p:nvPr/>
            </p:nvSpPr>
            <p:spPr>
              <a:xfrm>
                <a:off x="9139248" y="4113261"/>
                <a:ext cx="2205318" cy="344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highlight>
                      <a:srgbClr val="FFFFCC"/>
                    </a:highlight>
                  </a:rPr>
                  <a:t>SFRC = 40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𝒌𝒈</m:t>
                    </m:r>
                    <m:r>
                      <a:rPr lang="en-IN" sz="1600" b="1" i="1" smtClean="0">
                        <a:highlight>
                          <a:srgbClr val="FFFFCC"/>
                        </a:highlight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600" b="1" i="1" smtClean="0">
                            <a:highlight>
                              <a:srgbClr val="FFFFCC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IN" sz="1600" b="1" dirty="0">
                  <a:highlight>
                    <a:srgbClr val="FFFFCC"/>
                  </a:highlight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9343B5-6B92-E031-E186-193B72C79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248" y="4113261"/>
                <a:ext cx="2205318" cy="344133"/>
              </a:xfrm>
              <a:prstGeom prst="rect">
                <a:avLst/>
              </a:prstGeom>
              <a:blipFill>
                <a:blip r:embed="rId9"/>
                <a:stretch>
                  <a:fillRect l="-1381" t="-3571" b="-232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D76AE07-384C-7C4E-3CB5-81229CF6F06E}"/>
              </a:ext>
            </a:extLst>
          </p:cNvPr>
          <p:cNvSpPr txBox="1"/>
          <p:nvPr/>
        </p:nvSpPr>
        <p:spPr>
          <a:xfrm>
            <a:off x="9893333" y="4423964"/>
            <a:ext cx="105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(NPFRC)</a:t>
            </a:r>
          </a:p>
        </p:txBody>
      </p:sp>
    </p:spTree>
    <p:extLst>
      <p:ext uri="{BB962C8B-B14F-4D97-AF65-F5344CB8AC3E}">
        <p14:creationId xmlns:p14="http://schemas.microsoft.com/office/powerpoint/2010/main" val="11147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2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6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701CB1-89BC-7A1B-1F59-AEDC7D34529F}"/>
              </a:ext>
            </a:extLst>
          </p:cNvPr>
          <p:cNvSpPr txBox="1"/>
          <p:nvPr/>
        </p:nvSpPr>
        <p:spPr>
          <a:xfrm>
            <a:off x="347471" y="833217"/>
            <a:ext cx="1149997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Modelling assumptions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/>
              <a:t>2D model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/>
              <a:t>Plane stress elements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/>
              <a:t>Smeared crack approach</a:t>
            </a:r>
          </a:p>
          <a:p>
            <a:pPr lvl="1">
              <a:lnSpc>
                <a:spcPct val="150000"/>
              </a:lnSpc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Material input parameters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/>
              <a:t>Compressive strength, tensile strength, modulus of elasticity – </a:t>
            </a:r>
            <a:r>
              <a:rPr lang="en-IN" sz="2000" b="1" dirty="0"/>
              <a:t>from experiments &amp; standards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/>
              <a:t>Uniaxial tensile constitutive law – </a:t>
            </a:r>
            <a:r>
              <a:rPr lang="en-IN" sz="2000" b="1" dirty="0"/>
              <a:t>from inverse analysis</a:t>
            </a:r>
          </a:p>
          <a:p>
            <a:pPr lvl="1"/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/>
              <a:t> </a:t>
            </a:r>
            <a:r>
              <a:rPr lang="en-IN" sz="2000" b="1" dirty="0"/>
              <a:t>Mesh size:  </a:t>
            </a:r>
            <a:r>
              <a:rPr lang="en-IN" sz="2000" dirty="0"/>
              <a:t>mesh convergence analysis</a:t>
            </a:r>
          </a:p>
          <a:p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Loading and support conditions</a:t>
            </a:r>
          </a:p>
          <a:p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Analysis input parameters</a:t>
            </a:r>
          </a:p>
          <a:p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Numerical results and validation 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1848AC9C-5A6E-ABAB-9717-F278C12F268C}"/>
              </a:ext>
            </a:extLst>
          </p:cNvPr>
          <p:cNvSpPr/>
          <p:nvPr/>
        </p:nvSpPr>
        <p:spPr>
          <a:xfrm>
            <a:off x="2915920" y="239852"/>
            <a:ext cx="2305304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Key elements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9E35FF-E4AE-0E1A-6524-AB4F8AD12E81}"/>
              </a:ext>
            </a:extLst>
          </p:cNvPr>
          <p:cNvGrpSpPr/>
          <p:nvPr/>
        </p:nvGrpSpPr>
        <p:grpSpPr>
          <a:xfrm>
            <a:off x="4068571" y="829027"/>
            <a:ext cx="3708541" cy="2479781"/>
            <a:chOff x="5123690" y="665943"/>
            <a:chExt cx="3694176" cy="25786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859F8F-2731-AFF5-5FE1-0712D4A270EA}"/>
                </a:ext>
              </a:extLst>
            </p:cNvPr>
            <p:cNvGrpSpPr/>
            <p:nvPr/>
          </p:nvGrpSpPr>
          <p:grpSpPr>
            <a:xfrm>
              <a:off x="5123690" y="665943"/>
              <a:ext cx="3694176" cy="2578608"/>
              <a:chOff x="342595" y="1480683"/>
              <a:chExt cx="6054743" cy="4526417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8D3F956B-A952-C4C7-F5AA-D74EB4F88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595" y="1480683"/>
                <a:ext cx="6054743" cy="4328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B9901577-99F9-66B3-1F73-49AE045D79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0" t="48533" r="11893" b="38206"/>
              <a:stretch/>
            </p:blipFill>
            <p:spPr bwMode="auto">
              <a:xfrm>
                <a:off x="1143000" y="2247900"/>
                <a:ext cx="4534205" cy="71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DFDE6E14-36CA-B225-8448-37AF075D05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0" t="51612" r="11893" b="38206"/>
              <a:stretch/>
            </p:blipFill>
            <p:spPr bwMode="auto">
              <a:xfrm>
                <a:off x="1142999" y="4432300"/>
                <a:ext cx="4534205" cy="546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8C7EF2C7-D578-BAF8-BBD7-F6CCDE6B1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0" t="51612" r="11893" b="38206"/>
              <a:stretch/>
            </p:blipFill>
            <p:spPr bwMode="auto">
              <a:xfrm>
                <a:off x="1142999" y="3898901"/>
                <a:ext cx="4534205" cy="546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B900C9-F79D-5D02-9AC6-8C3793CCB88F}"/>
                  </a:ext>
                </a:extLst>
              </p:cNvPr>
              <p:cNvSpPr/>
              <p:nvPr/>
            </p:nvSpPr>
            <p:spPr>
              <a:xfrm>
                <a:off x="400239" y="1917700"/>
                <a:ext cx="660706" cy="40894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4F161-5864-6DC5-BEE0-AFEEF18FBE56}"/>
                </a:ext>
              </a:extLst>
            </p:cNvPr>
            <p:cNvGrpSpPr/>
            <p:nvPr/>
          </p:nvGrpSpPr>
          <p:grpSpPr>
            <a:xfrm>
              <a:off x="5603630" y="1103011"/>
              <a:ext cx="1391733" cy="772519"/>
              <a:chOff x="5603630" y="1068004"/>
              <a:chExt cx="1391733" cy="772519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246C0AC-BBF4-9041-3DE7-04C2711F2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7575" y="1068004"/>
                <a:ext cx="0" cy="77251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8CB71B5-A17A-1167-156A-A76A99B15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3630" y="1840523"/>
                <a:ext cx="1369255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8A9C330-7708-B38F-520C-D3DE1FBC6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6108" y="1091450"/>
                <a:ext cx="1369255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3940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7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E35F5CB4-DD62-C626-99AF-71601E6666A4}"/>
              </a:ext>
            </a:extLst>
          </p:cNvPr>
          <p:cNvSpPr/>
          <p:nvPr/>
        </p:nvSpPr>
        <p:spPr>
          <a:xfrm>
            <a:off x="2915920" y="239852"/>
            <a:ext cx="4670884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Material input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570E0370-6D89-CE38-15A0-15FDECDD75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700" y="982459"/>
                <a:ext cx="11404600" cy="50246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200" b="1" dirty="0">
                    <a:solidFill>
                      <a:schemeClr val="accent4">
                        <a:lumMod val="75000"/>
                      </a:schemeClr>
                    </a:solidFill>
                  </a:rPr>
                  <a:t>NPFRC – 40 </a:t>
                </a:r>
                <a14:m>
                  <m:oMath xmlns:m="http://schemas.openxmlformats.org/officeDocument/2006/math">
                    <m:r>
                      <a:rPr lang="en-IN" sz="2200" b="1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𝐤𝐠</m:t>
                    </m:r>
                    <m:r>
                      <a:rPr lang="en-IN" sz="2200" b="1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sz="22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200" b="1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en-IN" sz="2200" b="1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sz="2200" b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err="1"/>
                  <a:t>E</a:t>
                </a:r>
                <a:r>
                  <a:rPr lang="en-US" sz="2000" baseline="-25000" dirty="0" err="1"/>
                  <a:t>c</a:t>
                </a:r>
                <a:r>
                  <a:rPr lang="en-US" sz="2000" dirty="0"/>
                  <a:t>= 35009 MPa (retrieved from </a:t>
                </a:r>
                <a:r>
                  <a:rPr lang="en-US" sz="2000" dirty="0" err="1"/>
                  <a:t>f</a:t>
                </a:r>
                <a:r>
                  <a:rPr lang="en-US" sz="2000" baseline="-25000" dirty="0" err="1"/>
                  <a:t>cm</a:t>
                </a:r>
                <a:r>
                  <a:rPr lang="en-US" sz="2000" dirty="0"/>
                  <a:t> based on standard)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err="1"/>
                  <a:t>f</a:t>
                </a:r>
                <a:r>
                  <a:rPr lang="en-US" sz="2000" baseline="-25000" dirty="0" err="1"/>
                  <a:t>cm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= 47.04 MPa (experimental tests, assuming f</a:t>
                </a:r>
                <a:r>
                  <a:rPr lang="en-US" sz="2000" baseline="-25000" dirty="0"/>
                  <a:t>cm</a:t>
                </a:r>
                <a:r>
                  <a:rPr lang="en-US" sz="2000" dirty="0">
                    <a:sym typeface="Symbol" panose="05050102010706020507" pitchFamily="18" charset="2"/>
                  </a:rPr>
                  <a:t></a:t>
                </a:r>
                <a:r>
                  <a:rPr lang="en-US" sz="2000" dirty="0"/>
                  <a:t>0.83f</a:t>
                </a:r>
                <a:r>
                  <a:rPr lang="en-US" sz="2000" baseline="-25000" dirty="0"/>
                  <a:t>cm,cube</a:t>
                </a:r>
                <a:r>
                  <a:rPr lang="en-US" sz="2000" dirty="0"/>
                  <a:t>)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err="1"/>
                  <a:t>f</a:t>
                </a:r>
                <a:r>
                  <a:rPr lang="en-US" sz="2000" baseline="-25000" dirty="0" err="1"/>
                  <a:t>ctm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0.3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i="1" baseline="-25000" dirty="0" err="1" smtClean="0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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0.30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𝑓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𝑐𝑚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−8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num>
                          <m:den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=3.453 </m:t>
                    </m:r>
                  </m:oMath>
                </a14:m>
                <a:r>
                  <a:rPr lang="en-US" sz="2000" dirty="0">
                    <a:sym typeface="Symbol" panose="05050102010706020507" pitchFamily="18" charset="2"/>
                  </a:rPr>
                  <a:t>MPa [*]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err="1">
                    <a:sym typeface="Symbol" panose="05050102010706020507" pitchFamily="18" charset="2"/>
                  </a:rPr>
                  <a:t>w</a:t>
                </a:r>
                <a:r>
                  <a:rPr lang="en-US" sz="2000" baseline="-25000" dirty="0" err="1">
                    <a:sym typeface="Symbol" panose="05050102010706020507" pitchFamily="18" charset="2"/>
                  </a:rPr>
                  <a:t>u</a:t>
                </a:r>
                <a:r>
                  <a:rPr lang="en-US" sz="2000" baseline="-25000" dirty="0">
                    <a:sym typeface="Symbol" panose="05050102010706020507" pitchFamily="18" charset="2"/>
                  </a:rPr>
                  <a:t> </a:t>
                </a:r>
                <a:r>
                  <a:rPr lang="en-US" sz="2000" dirty="0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0.58</m:t>
                    </m:r>
                    <m:r>
                      <a:rPr lang="en-IN" sz="2000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L</m:t>
                    </m:r>
                    <m:r>
                      <m:rPr>
                        <m:sty m:val="p"/>
                      </m:rPr>
                      <a:rPr lang="en-US" sz="2000" i="0" baseline="-25000" dirty="0" err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fiber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/2= 0.58</m:t>
                    </m:r>
                    <m:r>
                      <a:rPr lang="en-IN" sz="2000" b="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35/2=10.15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mm</m:t>
                    </m:r>
                  </m:oMath>
                </a14:m>
                <a:endParaRPr lang="en-US" sz="2000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200" b="1" dirty="0">
                    <a:solidFill>
                      <a:schemeClr val="accent4">
                        <a:lumMod val="75000"/>
                      </a:schemeClr>
                    </a:solidFill>
                  </a:rPr>
                  <a:t>HPFRC – 120 </a:t>
                </a:r>
                <a14:m>
                  <m:oMath xmlns:m="http://schemas.openxmlformats.org/officeDocument/2006/math">
                    <m:r>
                      <a:rPr lang="en-IN" sz="2200" b="1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𝐤𝐠</m:t>
                    </m:r>
                    <m:r>
                      <a:rPr lang="en-IN" sz="2200" b="1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sz="22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200" b="1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en-IN" sz="2200" b="1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err="1"/>
                  <a:t>E</a:t>
                </a:r>
                <a:r>
                  <a:rPr lang="en-US" sz="2000" baseline="-25000" dirty="0" err="1"/>
                  <a:t>c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= 34735 MPa (retrieved from </a:t>
                </a:r>
                <a:r>
                  <a:rPr lang="en-US" sz="2000" dirty="0" err="1"/>
                  <a:t>f</a:t>
                </a:r>
                <a:r>
                  <a:rPr lang="en-US" sz="2000" baseline="-25000" dirty="0" err="1"/>
                  <a:t>cm</a:t>
                </a:r>
                <a:r>
                  <a:rPr lang="en-US" sz="2000" dirty="0"/>
                  <a:t> based on standard)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err="1"/>
                  <a:t>f</a:t>
                </a:r>
                <a:r>
                  <a:rPr lang="en-US" sz="2000" baseline="-25000" dirty="0" err="1"/>
                  <a:t>cm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= 45.83 MPa (experimental tests, assuming f</a:t>
                </a:r>
                <a:r>
                  <a:rPr lang="en-US" sz="2000" baseline="-25000" dirty="0"/>
                  <a:t>cm</a:t>
                </a:r>
                <a:r>
                  <a:rPr lang="en-US" sz="2000" dirty="0">
                    <a:sym typeface="Symbol" panose="05050102010706020507" pitchFamily="18" charset="2"/>
                  </a:rPr>
                  <a:t></a:t>
                </a:r>
                <a:r>
                  <a:rPr lang="en-US" sz="2000" dirty="0"/>
                  <a:t>0.83f</a:t>
                </a:r>
                <a:r>
                  <a:rPr lang="en-US" sz="2000" baseline="-25000" dirty="0"/>
                  <a:t>cm,cube</a:t>
                </a:r>
                <a:r>
                  <a:rPr lang="en-US" sz="2000" dirty="0"/>
                  <a:t>)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err="1"/>
                  <a:t>f</a:t>
                </a:r>
                <a:r>
                  <a:rPr lang="en-US" sz="2000" baseline="-25000" dirty="0" err="1"/>
                  <a:t>ctm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0.3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i="1" baseline="-25000" dirty="0" err="1" smtClean="0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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0.30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𝑓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𝑐𝑚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−8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num>
                          <m:den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=3.381 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MPa</m:t>
                    </m:r>
                    <m:r>
                      <a:rPr lang="en-US" sz="200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sz="2000" dirty="0">
                  <a:sym typeface="Symbol" panose="05050102010706020507" pitchFamily="18" charset="2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 err="1">
                    <a:sym typeface="Symbol" panose="05050102010706020507" pitchFamily="18" charset="2"/>
                  </a:rPr>
                  <a:t>w</a:t>
                </a:r>
                <a:r>
                  <a:rPr lang="en-US" sz="2000" baseline="-25000" dirty="0" err="1">
                    <a:sym typeface="Symbol" panose="05050102010706020507" pitchFamily="18" charset="2"/>
                  </a:rPr>
                  <a:t>u</a:t>
                </a:r>
                <a:r>
                  <a:rPr lang="en-US" sz="2000" baseline="-25000" dirty="0">
                    <a:sym typeface="Symbol" panose="05050102010706020507" pitchFamily="18" charset="2"/>
                  </a:rPr>
                  <a:t> </a:t>
                </a:r>
                <a:r>
                  <a:rPr lang="en-US" sz="2000" dirty="0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0.58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sSub>
                      <m:sSubPr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𝐿</m:t>
                        </m:r>
                      </m:e>
                      <m:sub>
                        <m:r>
                          <a:rPr lang="en-IN" sz="20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𝑓𝑖𝑏𝑒𝑟</m:t>
                        </m:r>
                        <m:r>
                          <a:rPr lang="en-IN" sz="20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en-IN" sz="2000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𝑚𝑎𝑥</m:t>
                        </m:r>
                      </m:sub>
                    </m:sSub>
                    <m:r>
                      <a:rPr lang="en-IN" sz="20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/2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 0.58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35/2=10.15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mm</m:t>
                    </m:r>
                  </m:oMath>
                </a14:m>
                <a:endParaRPr lang="en-US" sz="2000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000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endParaRPr lang="en-US" sz="16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" name="Sottotitolo 2">
                <a:extLst>
                  <a:ext uri="{FF2B5EF4-FFF2-40B4-BE49-F238E27FC236}">
                    <a16:creationId xmlns:a16="http://schemas.microsoft.com/office/drawing/2014/main" id="{570E0370-6D89-CE38-15A0-15FDECDD7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982459"/>
                <a:ext cx="11404600" cy="5024642"/>
              </a:xfrm>
              <a:prstGeom prst="rect">
                <a:avLst/>
              </a:prstGeom>
              <a:blipFill>
                <a:blip r:embed="rId3"/>
                <a:stretch>
                  <a:fillRect l="-588" t="-3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768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8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E35F5CB4-DD62-C626-99AF-71601E6666A4}"/>
              </a:ext>
            </a:extLst>
          </p:cNvPr>
          <p:cNvSpPr/>
          <p:nvPr/>
        </p:nvSpPr>
        <p:spPr>
          <a:xfrm>
            <a:off x="2915920" y="239852"/>
            <a:ext cx="4670884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Constitutive law- Inverse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78FF3-9BA2-93CD-CC7B-265A9DFAF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21" y="4304651"/>
            <a:ext cx="6807619" cy="23920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2D2FC8-148F-F64F-F722-ACEC0043B2C9}"/>
              </a:ext>
            </a:extLst>
          </p:cNvPr>
          <p:cNvSpPr/>
          <p:nvPr/>
        </p:nvSpPr>
        <p:spPr>
          <a:xfrm>
            <a:off x="354254" y="1357346"/>
            <a:ext cx="2770094" cy="58765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Material uniaxial tensile constitutive law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D69311-AF81-F0E5-0192-945E4845B475}"/>
              </a:ext>
            </a:extLst>
          </p:cNvPr>
          <p:cNvSpPr/>
          <p:nvPr/>
        </p:nvSpPr>
        <p:spPr>
          <a:xfrm>
            <a:off x="3442716" y="1435556"/>
            <a:ext cx="2770094" cy="4312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Inverse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rrow: Pentagon 19">
                <a:extLst>
                  <a:ext uri="{FF2B5EF4-FFF2-40B4-BE49-F238E27FC236}">
                    <a16:creationId xmlns:a16="http://schemas.microsoft.com/office/drawing/2014/main" id="{85462382-B635-07DA-87CB-4A950B14E346}"/>
                  </a:ext>
                </a:extLst>
              </p:cNvPr>
              <p:cNvSpPr/>
              <p:nvPr/>
            </p:nvSpPr>
            <p:spPr>
              <a:xfrm flipH="1">
                <a:off x="9606853" y="1241496"/>
                <a:ext cx="1676400" cy="847165"/>
              </a:xfrm>
              <a:prstGeom prst="homePlat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b="1"/>
                  <a:t> curve</a:t>
                </a:r>
              </a:p>
            </p:txBody>
          </p:sp>
        </mc:Choice>
        <mc:Fallback xmlns="">
          <p:sp>
            <p:nvSpPr>
              <p:cNvPr id="20" name="Arrow: Pentagon 19">
                <a:extLst>
                  <a:ext uri="{FF2B5EF4-FFF2-40B4-BE49-F238E27FC236}">
                    <a16:creationId xmlns:a16="http://schemas.microsoft.com/office/drawing/2014/main" id="{85462382-B635-07DA-87CB-4A950B14E3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06853" y="1241496"/>
                <a:ext cx="1676400" cy="847165"/>
              </a:xfrm>
              <a:prstGeom prst="homePlat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B0D3D1A-4FF7-A078-542B-A92D2BA4845B}"/>
              </a:ext>
            </a:extLst>
          </p:cNvPr>
          <p:cNvSpPr txBox="1"/>
          <p:nvPr/>
        </p:nvSpPr>
        <p:spPr>
          <a:xfrm>
            <a:off x="3876715" y="951110"/>
            <a:ext cx="184404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Iterative 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69028-8EA5-D5A6-83BF-16722A8C2493}"/>
              </a:ext>
            </a:extLst>
          </p:cNvPr>
          <p:cNvSpPr txBox="1"/>
          <p:nvPr/>
        </p:nvSpPr>
        <p:spPr>
          <a:xfrm>
            <a:off x="7191820" y="6069901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Interface element: </a:t>
            </a:r>
            <a:r>
              <a:rPr lang="en-IN" dirty="0"/>
              <a:t>L8IF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8D19F5-1A0C-1A3C-8835-D0D300422D9A}"/>
              </a:ext>
            </a:extLst>
          </p:cNvPr>
          <p:cNvGrpSpPr/>
          <p:nvPr/>
        </p:nvGrpSpPr>
        <p:grpSpPr>
          <a:xfrm>
            <a:off x="7019904" y="1227592"/>
            <a:ext cx="1568212" cy="809486"/>
            <a:chOff x="7019904" y="1227592"/>
            <a:chExt cx="1568212" cy="8094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A11AE0-E2E3-8238-07CA-134561C19C17}"/>
                </a:ext>
              </a:extLst>
            </p:cNvPr>
            <p:cNvCxnSpPr>
              <a:cxnSpLocks/>
            </p:cNvCxnSpPr>
            <p:nvPr/>
          </p:nvCxnSpPr>
          <p:spPr>
            <a:xfrm>
              <a:off x="7019904" y="1227592"/>
              <a:ext cx="0" cy="809486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6D9FBC-5C56-7E14-47A0-573D25AA318F}"/>
                </a:ext>
              </a:extLst>
            </p:cNvPr>
            <p:cNvSpPr txBox="1"/>
            <p:nvPr/>
          </p:nvSpPr>
          <p:spPr>
            <a:xfrm>
              <a:off x="7099416" y="1485667"/>
              <a:ext cx="1488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b="1" i="1" dirty="0"/>
                <a:t>Comparison</a:t>
              </a:r>
            </a:p>
          </p:txBody>
        </p:sp>
      </p:grpSp>
      <p:pic>
        <p:nvPicPr>
          <p:cNvPr id="49" name="Picture 48" descr="A graph of a crack opening&#10;&#10;Description automatically generated">
            <a:extLst>
              <a:ext uri="{FF2B5EF4-FFF2-40B4-BE49-F238E27FC236}">
                <a16:creationId xmlns:a16="http://schemas.microsoft.com/office/drawing/2014/main" id="{4A6C0B6B-49FC-F404-C051-1B99A4CFB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24"/>
          <a:stretch/>
        </p:blipFill>
        <p:spPr>
          <a:xfrm>
            <a:off x="1585138" y="2027545"/>
            <a:ext cx="2288672" cy="182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F1E3AF-7370-66E1-99D0-7847A72C1627}"/>
                  </a:ext>
                </a:extLst>
              </p:cNvPr>
              <p:cNvSpPr txBox="1"/>
              <p:nvPr/>
            </p:nvSpPr>
            <p:spPr>
              <a:xfrm>
                <a:off x="3913626" y="1964710"/>
                <a:ext cx="1889193" cy="64633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Assume </a:t>
                </a:r>
                <a:endParaRPr lang="en-IN" b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IN" b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IN" b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b="1" dirty="0"/>
                  <a:t> curve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F1E3AF-7370-66E1-99D0-7847A72C1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626" y="1964710"/>
                <a:ext cx="1889193" cy="646331"/>
              </a:xfrm>
              <a:prstGeom prst="rect">
                <a:avLst/>
              </a:prstGeom>
              <a:blipFill>
                <a:blip r:embed="rId8"/>
                <a:stretch>
                  <a:fillRect t="-2778" b="-13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9A4CA07-D4F8-C60F-1287-C60E7BE45A89}"/>
              </a:ext>
            </a:extLst>
          </p:cNvPr>
          <p:cNvSpPr/>
          <p:nvPr/>
        </p:nvSpPr>
        <p:spPr>
          <a:xfrm>
            <a:off x="6498341" y="1962433"/>
            <a:ext cx="2770094" cy="70249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Notch beam model – discrete crack approach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1C2984-3351-D0CF-6F7F-6DCFF3717C70}"/>
              </a:ext>
            </a:extLst>
          </p:cNvPr>
          <p:cNvSpPr/>
          <p:nvPr/>
        </p:nvSpPr>
        <p:spPr>
          <a:xfrm>
            <a:off x="6525621" y="909930"/>
            <a:ext cx="2770094" cy="431238"/>
          </a:xfrm>
          <a:prstGeom prst="rect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Notch beam experiment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FEC3B7-F5D8-B887-E1D0-D9CD60282635}"/>
              </a:ext>
            </a:extLst>
          </p:cNvPr>
          <p:cNvSpPr/>
          <p:nvPr/>
        </p:nvSpPr>
        <p:spPr>
          <a:xfrm>
            <a:off x="323264" y="4037911"/>
            <a:ext cx="2372008" cy="266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C00000"/>
                </a:solidFill>
              </a:rPr>
              <a:t>DiANA</a:t>
            </a:r>
            <a:r>
              <a:rPr lang="en-IN" dirty="0">
                <a:solidFill>
                  <a:srgbClr val="C00000"/>
                </a:solidFill>
              </a:rPr>
              <a:t> 10.6 software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2302EDB4-8B1D-2D8E-F109-B0D38C36BCD5}"/>
              </a:ext>
            </a:extLst>
          </p:cNvPr>
          <p:cNvGrpSpPr/>
          <p:nvPr/>
        </p:nvGrpSpPr>
        <p:grpSpPr>
          <a:xfrm>
            <a:off x="8109798" y="2898593"/>
            <a:ext cx="3445948" cy="2846830"/>
            <a:chOff x="8004119" y="2725336"/>
            <a:chExt cx="3445948" cy="2846830"/>
          </a:xfrm>
        </p:grpSpPr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935D9600-A5D5-52EE-E642-C8F2A41F7672}"/>
                </a:ext>
              </a:extLst>
            </p:cNvPr>
            <p:cNvGrpSpPr/>
            <p:nvPr/>
          </p:nvGrpSpPr>
          <p:grpSpPr>
            <a:xfrm>
              <a:off x="8033947" y="2725336"/>
              <a:ext cx="3386292" cy="2730880"/>
              <a:chOff x="8309850" y="2571308"/>
              <a:chExt cx="3386292" cy="273088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213A5EE-DCE9-D186-CCB7-0590264E95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9850" y="2571308"/>
                <a:ext cx="3386292" cy="2730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4" name="Picture 1043">
                <a:extLst>
                  <a:ext uri="{FF2B5EF4-FFF2-40B4-BE49-F238E27FC236}">
                    <a16:creationId xmlns:a16="http://schemas.microsoft.com/office/drawing/2014/main" id="{346A4006-9917-9C7A-32CD-EAA4F6571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31389" y="4189334"/>
                <a:ext cx="2063708" cy="632817"/>
              </a:xfrm>
              <a:prstGeom prst="rect">
                <a:avLst/>
              </a:prstGeom>
            </p:spPr>
          </p:pic>
        </p:grpSp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FAB15CD3-88B1-A8BE-470F-61AD5DD3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7059325" y="3711322"/>
              <a:ext cx="2232765" cy="343177"/>
            </a:xfrm>
            <a:prstGeom prst="rect">
              <a:avLst/>
            </a:prstGeom>
          </p:spPr>
        </p:pic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D5D84FB6-DFF8-E248-8C6B-A90F4C04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37465" y="5246545"/>
              <a:ext cx="1012602" cy="325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749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  <p:bldP spid="23" grpId="0"/>
      <p:bldP spid="25" grpId="0" animBg="1"/>
      <p:bldP spid="18" grpId="0" animBg="1"/>
      <p:bldP spid="19" grpId="0" animBg="1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7118B-BF99-2ED4-0E6F-57B89D4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94F3A-921D-49C9-9842-AA98FF0A7CE0}" type="slidenum">
              <a:rPr lang="en-IN" smtClean="0"/>
              <a:t>9</a:t>
            </a:fld>
            <a:endParaRPr lang="en-IN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24E0BB3D-4CAA-2C2B-8007-E1025D472074}"/>
              </a:ext>
            </a:extLst>
          </p:cNvPr>
          <p:cNvSpPr/>
          <p:nvPr/>
        </p:nvSpPr>
        <p:spPr>
          <a:xfrm>
            <a:off x="10160" y="239853"/>
            <a:ext cx="2998216" cy="521241"/>
          </a:xfrm>
          <a:prstGeom prst="homePlate">
            <a:avLst/>
          </a:prstGeom>
          <a:solidFill>
            <a:srgbClr val="5C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Numerical Modelling 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E35F5CB4-DD62-C626-99AF-71601E6666A4}"/>
              </a:ext>
            </a:extLst>
          </p:cNvPr>
          <p:cNvSpPr/>
          <p:nvPr/>
        </p:nvSpPr>
        <p:spPr>
          <a:xfrm>
            <a:off x="2915920" y="239852"/>
            <a:ext cx="4670884" cy="517052"/>
          </a:xfrm>
          <a:prstGeom prst="chevron">
            <a:avLst/>
          </a:prstGeom>
          <a:solidFill>
            <a:schemeClr val="accent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Constitutive law- Inverse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496AE-E7BD-AE9D-91BC-266DF40AB67B}"/>
                  </a:ext>
                </a:extLst>
              </p:cNvPr>
              <p:cNvSpPr txBox="1"/>
              <p:nvPr/>
            </p:nvSpPr>
            <p:spPr>
              <a:xfrm>
                <a:off x="263584" y="948237"/>
                <a:ext cx="4863220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𝐏𝐅𝐑𝐂</m:t>
                    </m:r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𝟒𝟎</m:t>
                    </m:r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𝐤𝐠</m:t>
                    </m:r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dirty="0" err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2400" b="1" i="0" baseline="-25000" dirty="0" err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𝐟𝐢𝐛𝐞𝐫</m:t>
                    </m:r>
                    <m:r>
                      <a:rPr lang="en-US" sz="2400" b="1" i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𝟑𝟓𝐦𝐦</m:t>
                    </m:r>
                    <m:r>
                      <a:rPr lang="en-US" sz="2400" b="1" i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496AE-E7BD-AE9D-91BC-266DF40A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84" y="948237"/>
                <a:ext cx="4863220" cy="470000"/>
              </a:xfrm>
              <a:prstGeom prst="rect">
                <a:avLst/>
              </a:prstGeom>
              <a:blipFill>
                <a:blip r:embed="rId3"/>
                <a:stretch>
                  <a:fillRect l="-1880" t="-7792" b="-29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3689-D790-0DDF-A765-B5C28C7BEB36}"/>
                  </a:ext>
                </a:extLst>
              </p:cNvPr>
              <p:cNvSpPr txBox="1"/>
              <p:nvPr/>
            </p:nvSpPr>
            <p:spPr>
              <a:xfrm>
                <a:off x="37584" y="1572450"/>
                <a:ext cx="278238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2000" i="0" baseline="-25000" dirty="0" err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=35009 </m:t>
                      </m:r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000" i="0" baseline="-25000" dirty="0" err="1" smtClean="0">
                          <a:latin typeface="Cambria Math" panose="02040503050406030204" pitchFamily="18" charset="0"/>
                        </a:rPr>
                        <m:t>ctm</m:t>
                      </m:r>
                      <m:r>
                        <a:rPr lang="en-US" sz="2000" i="0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=3.453 </m:t>
                      </m:r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MPa</m:t>
                      </m:r>
                    </m:oMath>
                  </m:oMathPara>
                </a14:m>
                <a:endParaRPr lang="en-US" sz="2000" dirty="0">
                  <a:sym typeface="Symbol" panose="05050102010706020507" pitchFamily="18" charset="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000" i="0" baseline="-25000" dirty="0" err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u</m:t>
                      </m:r>
                      <m:r>
                        <a:rPr lang="en-US" sz="2000" i="0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=10.15</m:t>
                      </m:r>
                      <m:r>
                        <a:rPr lang="en-IN" sz="2000" b="0" i="0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mm</m:t>
                      </m:r>
                    </m:oMath>
                  </m:oMathPara>
                </a14:m>
                <a:endParaRPr lang="en-US" sz="20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3689-D790-0DDF-A765-B5C28C7BE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" y="1572450"/>
                <a:ext cx="2782389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ella 1">
            <a:extLst>
              <a:ext uri="{FF2B5EF4-FFF2-40B4-BE49-F238E27FC236}">
                <a16:creationId xmlns:a16="http://schemas.microsoft.com/office/drawing/2014/main" id="{1415FD1A-660F-75B5-4A18-BA7EE939C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56440"/>
              </p:ext>
            </p:extLst>
          </p:nvPr>
        </p:nvGraphicFramePr>
        <p:xfrm>
          <a:off x="3187730" y="1572450"/>
          <a:ext cx="2126234" cy="2121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3117">
                  <a:extLst>
                    <a:ext uri="{9D8B030D-6E8A-4147-A177-3AD203B41FA5}">
                      <a16:colId xmlns:a16="http://schemas.microsoft.com/office/drawing/2014/main" val="1689764114"/>
                    </a:ext>
                  </a:extLst>
                </a:gridCol>
                <a:gridCol w="1063117">
                  <a:extLst>
                    <a:ext uri="{9D8B030D-6E8A-4147-A177-3AD203B41FA5}">
                      <a16:colId xmlns:a16="http://schemas.microsoft.com/office/drawing/2014/main" val="2597998462"/>
                    </a:ext>
                  </a:extLst>
                </a:gridCol>
              </a:tblGrid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 dirty="0">
                          <a:effectLst/>
                        </a:rPr>
                        <a:t>w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  <a:sym typeface="Symbol" panose="05050102010706020507" pitchFamily="18" charset="2"/>
                        </a:rPr>
                        <a:t>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90463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</a:rPr>
                        <a:t>mm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</a:rPr>
                        <a:t>MPa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5831578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3.453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9735680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0.023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1.56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9494848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0.97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1.62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69612176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2.48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1.02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1566896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10.15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35340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ABADCA-E5AE-0B02-B0A8-ECAE628409CA}"/>
                  </a:ext>
                </a:extLst>
              </p:cNvPr>
              <p:cNvSpPr txBox="1"/>
              <p:nvPr/>
            </p:nvSpPr>
            <p:spPr>
              <a:xfrm>
                <a:off x="6279817" y="948237"/>
                <a:ext cx="5131007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𝐇𝐏𝐅𝐑𝐂</m:t>
                    </m:r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𝟏𝟐𝟎</m:t>
                    </m:r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𝐤𝐠</m:t>
                    </m:r>
                    <m:r>
                      <a:rPr lang="en-IN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sz="2400" b="1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en-IN" sz="2400" b="1" i="0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sz="2400" b="1" i="0" dirty="0" err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𝐟𝐢𝐛𝐞𝐫</m:t>
                        </m:r>
                      </m:sub>
                    </m:sSub>
                    <m:r>
                      <a:rPr lang="en-US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𝟑𝟓𝐦𝐦</m:t>
                    </m:r>
                  </m:oMath>
                </a14:m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ABADCA-E5AE-0B02-B0A8-ECAE62840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17" y="948237"/>
                <a:ext cx="5131007" cy="470000"/>
              </a:xfrm>
              <a:prstGeom prst="rect">
                <a:avLst/>
              </a:prstGeom>
              <a:blipFill>
                <a:blip r:embed="rId5"/>
                <a:stretch>
                  <a:fillRect l="-238" t="-7792" b="-29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0A159-80B8-C873-4FDD-04F376D6D808}"/>
                  </a:ext>
                </a:extLst>
              </p:cNvPr>
              <p:cNvSpPr txBox="1"/>
              <p:nvPr/>
            </p:nvSpPr>
            <p:spPr>
              <a:xfrm>
                <a:off x="5681721" y="1572535"/>
                <a:ext cx="296978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000" b="0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000" b="0" i="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00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34735 </m:t>
                      </m:r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</a:rPr>
                        <m:t>MPa</m:t>
                      </m:r>
                    </m:oMath>
                  </m:oMathPara>
                </a14:m>
                <a:endParaRPr lang="en-US" sz="2000" dirty="0"/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 dirty="0" err="1" smtClean="0">
                              <a:latin typeface="Cambria Math" panose="02040503050406030204" pitchFamily="18" charset="0"/>
                            </a:rPr>
                            <m:t>ctm</m:t>
                          </m:r>
                        </m:sub>
                      </m:sSub>
                      <m:r>
                        <a:rPr lang="en-US" sz="200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3.381 </m:t>
                      </m:r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</a:rPr>
                        <m:t>MPa</m:t>
                      </m:r>
                    </m:oMath>
                  </m:oMathPara>
                </a14:m>
                <a:endParaRPr lang="en-US" sz="2000" dirty="0"/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 dirty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lang="en-US" sz="200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10.15</m:t>
                      </m:r>
                      <m:r>
                        <a:rPr lang="en-IN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0A159-80B8-C873-4FDD-04F376D6D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21" y="1572535"/>
                <a:ext cx="2969788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la 1">
            <a:extLst>
              <a:ext uri="{FF2B5EF4-FFF2-40B4-BE49-F238E27FC236}">
                <a16:creationId xmlns:a16="http://schemas.microsoft.com/office/drawing/2014/main" id="{8916A443-8140-9A7B-6C37-331187E4E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79153"/>
              </p:ext>
            </p:extLst>
          </p:nvPr>
        </p:nvGraphicFramePr>
        <p:xfrm>
          <a:off x="8810689" y="1593504"/>
          <a:ext cx="2126234" cy="2121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3117">
                  <a:extLst>
                    <a:ext uri="{9D8B030D-6E8A-4147-A177-3AD203B41FA5}">
                      <a16:colId xmlns:a16="http://schemas.microsoft.com/office/drawing/2014/main" val="1689764114"/>
                    </a:ext>
                  </a:extLst>
                </a:gridCol>
                <a:gridCol w="1063117">
                  <a:extLst>
                    <a:ext uri="{9D8B030D-6E8A-4147-A177-3AD203B41FA5}">
                      <a16:colId xmlns:a16="http://schemas.microsoft.com/office/drawing/2014/main" val="2597998462"/>
                    </a:ext>
                  </a:extLst>
                </a:gridCol>
              </a:tblGrid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</a:rPr>
                        <a:t>w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  <a:sym typeface="Symbol" panose="05050102010706020507" pitchFamily="18" charset="2"/>
                        </a:rPr>
                        <a:t>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90463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</a:rPr>
                        <a:t>mm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u="none" strike="noStrike">
                          <a:effectLst/>
                        </a:rPr>
                        <a:t>MPa</a:t>
                      </a:r>
                      <a:endParaRPr lang="it-IT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5831578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3.381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9735680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0.01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2.83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9494848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0.3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3.4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69612176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2.42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1.9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1566896"/>
                  </a:ext>
                </a:extLst>
              </a:tr>
              <a:tr h="30306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>
                          <a:effectLst/>
                        </a:rPr>
                        <a:t>10.15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3534020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F8FD2845-1A5A-3F0B-A798-745F1A94E82D}"/>
              </a:ext>
            </a:extLst>
          </p:cNvPr>
          <p:cNvGrpSpPr/>
          <p:nvPr/>
        </p:nvGrpSpPr>
        <p:grpSpPr>
          <a:xfrm>
            <a:off x="7047776" y="3984973"/>
            <a:ext cx="3431887" cy="2680406"/>
            <a:chOff x="6647061" y="4210902"/>
            <a:chExt cx="3175033" cy="2473075"/>
          </a:xfrm>
        </p:grpSpPr>
        <p:pic>
          <p:nvPicPr>
            <p:cNvPr id="11" name="Immagine 3">
              <a:extLst>
                <a:ext uri="{FF2B5EF4-FFF2-40B4-BE49-F238E27FC236}">
                  <a16:creationId xmlns:a16="http://schemas.microsoft.com/office/drawing/2014/main" id="{7E81C37D-4467-971A-2729-B10C545A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7006" y="4210902"/>
              <a:ext cx="3065088" cy="24730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D8FA3F-D2CA-CCF6-D7DB-2A855C76A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5702267" y="5246338"/>
              <a:ext cx="2232765" cy="34317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6ECBD8-2CDE-A851-E984-748B7B5009C6}"/>
              </a:ext>
            </a:extLst>
          </p:cNvPr>
          <p:cNvGrpSpPr/>
          <p:nvPr/>
        </p:nvGrpSpPr>
        <p:grpSpPr>
          <a:xfrm>
            <a:off x="729274" y="3933747"/>
            <a:ext cx="3578875" cy="2872235"/>
            <a:chOff x="501159" y="4186867"/>
            <a:chExt cx="3320828" cy="2632297"/>
          </a:xfrm>
        </p:grpSpPr>
        <p:pic>
          <p:nvPicPr>
            <p:cNvPr id="10" name="Immagine 4">
              <a:extLst>
                <a:ext uri="{FF2B5EF4-FFF2-40B4-BE49-F238E27FC236}">
                  <a16:creationId xmlns:a16="http://schemas.microsoft.com/office/drawing/2014/main" id="{AF382C5B-0DDE-E404-5132-74489AE19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9562" y="4186867"/>
              <a:ext cx="3262425" cy="26322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EFC61E-66BC-39EE-E434-BF5420A1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-443635" y="5416747"/>
              <a:ext cx="2232765" cy="343177"/>
            </a:xfrm>
            <a:prstGeom prst="rect">
              <a:avLst/>
            </a:prstGeom>
          </p:spPr>
        </p:pic>
      </p:grpSp>
      <p:pic>
        <p:nvPicPr>
          <p:cNvPr id="13" name="Picture 12" descr="A graph of a crack opening&#10;&#10;Description automatically generated">
            <a:extLst>
              <a:ext uri="{FF2B5EF4-FFF2-40B4-BE49-F238E27FC236}">
                <a16:creationId xmlns:a16="http://schemas.microsoft.com/office/drawing/2014/main" id="{5BAE3A0A-AB07-7085-22C1-D7C1B3110E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24"/>
          <a:stretch/>
        </p:blipFill>
        <p:spPr>
          <a:xfrm>
            <a:off x="4494829" y="3933747"/>
            <a:ext cx="2288672" cy="18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15082</TotalTime>
  <Words>1732</Words>
  <Application>Microsoft Office PowerPoint</Application>
  <PresentationFormat>Widescreen</PresentationFormat>
  <Paragraphs>315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Amasis MT Pro Medium</vt:lpstr>
      <vt:lpstr>Aptos</vt:lpstr>
      <vt:lpstr>Aptos Display</vt:lpstr>
      <vt:lpstr>Aptos Narrow</vt:lpstr>
      <vt:lpstr>Arial</vt:lpstr>
      <vt:lpstr>Cambria</vt:lpstr>
      <vt:lpstr>Cambria Math</vt:lpstr>
      <vt:lpstr>Charis SIL</vt:lpstr>
      <vt:lpstr>inherit</vt:lpstr>
      <vt:lpstr>Monotype Corsiva</vt:lpstr>
      <vt:lpstr>Open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</dc:creator>
  <cp:lastModifiedBy>Manas Bhadury</cp:lastModifiedBy>
  <cp:revision>23</cp:revision>
  <dcterms:created xsi:type="dcterms:W3CDTF">2024-06-03T15:34:29Z</dcterms:created>
  <dcterms:modified xsi:type="dcterms:W3CDTF">2024-10-11T21:14:30Z</dcterms:modified>
</cp:coreProperties>
</file>